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684" r:id="rId3"/>
    <p:sldMasterId id="2147483696" r:id="rId4"/>
  </p:sldMasterIdLst>
  <p:notesMasterIdLst>
    <p:notesMasterId r:id="rId43"/>
  </p:notesMasterIdLst>
  <p:handoutMasterIdLst>
    <p:handoutMasterId r:id="rId44"/>
  </p:handoutMasterIdLst>
  <p:sldIdLst>
    <p:sldId id="256" r:id="rId5"/>
    <p:sldId id="258" r:id="rId6"/>
    <p:sldId id="274" r:id="rId7"/>
    <p:sldId id="324" r:id="rId8"/>
    <p:sldId id="325" r:id="rId9"/>
    <p:sldId id="276" r:id="rId10"/>
    <p:sldId id="282" r:id="rId11"/>
    <p:sldId id="269" r:id="rId12"/>
    <p:sldId id="261" r:id="rId13"/>
    <p:sldId id="326" r:id="rId14"/>
    <p:sldId id="327" r:id="rId15"/>
    <p:sldId id="263" r:id="rId16"/>
    <p:sldId id="278" r:id="rId17"/>
    <p:sldId id="283" r:id="rId18"/>
    <p:sldId id="281" r:id="rId19"/>
    <p:sldId id="272" r:id="rId20"/>
    <p:sldId id="288" r:id="rId21"/>
    <p:sldId id="315" r:id="rId22"/>
    <p:sldId id="291" r:id="rId23"/>
    <p:sldId id="292" r:id="rId24"/>
    <p:sldId id="313" r:id="rId25"/>
    <p:sldId id="319" r:id="rId26"/>
    <p:sldId id="303" r:id="rId27"/>
    <p:sldId id="304" r:id="rId28"/>
    <p:sldId id="293" r:id="rId29"/>
    <p:sldId id="294" r:id="rId30"/>
    <p:sldId id="296" r:id="rId31"/>
    <p:sldId id="302" r:id="rId32"/>
    <p:sldId id="298" r:id="rId33"/>
    <p:sldId id="299" r:id="rId34"/>
    <p:sldId id="284" r:id="rId35"/>
    <p:sldId id="320" r:id="rId36"/>
    <p:sldId id="317" r:id="rId37"/>
    <p:sldId id="318" r:id="rId38"/>
    <p:sldId id="321" r:id="rId39"/>
    <p:sldId id="322" r:id="rId40"/>
    <p:sldId id="323" r:id="rId41"/>
    <p:sldId id="306" r:id="rId42"/>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FB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59" autoAdjust="0"/>
    <p:restoredTop sz="89369" autoAdjust="0"/>
  </p:normalViewPr>
  <p:slideViewPr>
    <p:cSldViewPr snapToGrid="0" snapToObjects="1">
      <p:cViewPr varScale="1">
        <p:scale>
          <a:sx n="97" d="100"/>
          <a:sy n="97" d="100"/>
        </p:scale>
        <p:origin x="-1744"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FFF222-3C7D-4149-89ED-2A2541AC1010}" type="doc">
      <dgm:prSet loTypeId="urn:microsoft.com/office/officeart/2005/8/layout/radial1" loCatId="relationship" qsTypeId="urn:microsoft.com/office/officeart/2005/8/quickstyle/simple4" qsCatId="simple" csTypeId="urn:microsoft.com/office/officeart/2005/8/colors/colorful1#1" csCatId="colorful" phldr="1"/>
      <dgm:spPr/>
      <dgm:t>
        <a:bodyPr/>
        <a:lstStyle/>
        <a:p>
          <a:endParaRPr kumimoji="1" lang="ja-JP" altLang="en-US"/>
        </a:p>
      </dgm:t>
    </dgm:pt>
    <dgm:pt modelId="{7B767AEA-D1D6-EC41-A9E5-2EE05E5D6F9E}">
      <dgm:prSet phldrT="[テキスト]"/>
      <dgm:spPr/>
      <dgm:t>
        <a:bodyPr/>
        <a:lstStyle/>
        <a:p>
          <a:r>
            <a:rPr kumimoji="1" lang="ja-JP" altLang="en-US" u="sng" dirty="0" smtClean="0"/>
            <a:t>バレンタイン</a:t>
          </a:r>
          <a:endParaRPr kumimoji="1" lang="ja-JP" altLang="en-US" u="sng" dirty="0"/>
        </a:p>
      </dgm:t>
    </dgm:pt>
    <dgm:pt modelId="{BAC83AE3-1A86-5143-8DC8-AC07EDBC5104}" type="parTrans" cxnId="{DDE9D26F-F3F5-044C-9A98-B42362597A26}">
      <dgm:prSet/>
      <dgm:spPr/>
      <dgm:t>
        <a:bodyPr/>
        <a:lstStyle/>
        <a:p>
          <a:endParaRPr kumimoji="1" lang="ja-JP" altLang="en-US"/>
        </a:p>
      </dgm:t>
    </dgm:pt>
    <dgm:pt modelId="{40754427-0595-6547-BAD2-C8D125E7297E}" type="sibTrans" cxnId="{DDE9D26F-F3F5-044C-9A98-B42362597A26}">
      <dgm:prSet/>
      <dgm:spPr/>
      <dgm:t>
        <a:bodyPr/>
        <a:lstStyle/>
        <a:p>
          <a:endParaRPr kumimoji="1" lang="ja-JP" altLang="en-US"/>
        </a:p>
      </dgm:t>
    </dgm:pt>
    <dgm:pt modelId="{55E2C4B4-ED03-1940-8232-CE9138950C7E}">
      <dgm:prSet phldrT="[テキスト]" custT="1"/>
      <dgm:spPr/>
      <dgm:t>
        <a:bodyPr/>
        <a:lstStyle/>
        <a:p>
          <a:r>
            <a:rPr kumimoji="1" lang="ja-JP" altLang="en-US" sz="1800" dirty="0" smtClean="0">
              <a:solidFill>
                <a:srgbClr val="000103"/>
              </a:solidFill>
            </a:rPr>
            <a:t>チョコ</a:t>
          </a:r>
          <a:endParaRPr kumimoji="1" lang="ja-JP" altLang="en-US" sz="1800" dirty="0">
            <a:solidFill>
              <a:srgbClr val="000103"/>
            </a:solidFill>
          </a:endParaRPr>
        </a:p>
      </dgm:t>
    </dgm:pt>
    <dgm:pt modelId="{D4DCC030-7970-7641-A097-79C0CBFE33EB}" type="parTrans" cxnId="{3D4985AD-6B02-4D47-8303-2901E5A0DADF}">
      <dgm:prSet/>
      <dgm:spPr>
        <a:ln>
          <a:solidFill>
            <a:schemeClr val="tx2"/>
          </a:solidFill>
        </a:ln>
      </dgm:spPr>
      <dgm:t>
        <a:bodyPr/>
        <a:lstStyle/>
        <a:p>
          <a:endParaRPr kumimoji="1" lang="ja-JP" altLang="en-US"/>
        </a:p>
      </dgm:t>
    </dgm:pt>
    <dgm:pt modelId="{7C17E586-1708-534A-83C1-5C1DC8665605}" type="sibTrans" cxnId="{3D4985AD-6B02-4D47-8303-2901E5A0DADF}">
      <dgm:prSet/>
      <dgm:spPr/>
      <dgm:t>
        <a:bodyPr/>
        <a:lstStyle/>
        <a:p>
          <a:endParaRPr kumimoji="1" lang="ja-JP" altLang="en-US"/>
        </a:p>
      </dgm:t>
    </dgm:pt>
    <dgm:pt modelId="{71E4B5B5-43DD-1443-B38C-9F1BE7449786}">
      <dgm:prSet phldrT="[テキスト]"/>
      <dgm:spPr/>
      <dgm:t>
        <a:bodyPr/>
        <a:lstStyle/>
        <a:p>
          <a:r>
            <a:rPr kumimoji="1" lang="ja-JP" altLang="en-US" dirty="0" smtClean="0"/>
            <a:t>告白</a:t>
          </a:r>
          <a:endParaRPr kumimoji="1" lang="ja-JP" altLang="en-US" dirty="0"/>
        </a:p>
      </dgm:t>
    </dgm:pt>
    <dgm:pt modelId="{D1EEEC24-4786-9341-B7F4-88ED8BBDE3E7}" type="parTrans" cxnId="{E8127F96-C8DD-AE47-A32B-B0A54EF72679}">
      <dgm:prSet/>
      <dgm:spPr>
        <a:ln>
          <a:solidFill>
            <a:schemeClr val="tx2"/>
          </a:solidFill>
        </a:ln>
      </dgm:spPr>
      <dgm:t>
        <a:bodyPr/>
        <a:lstStyle/>
        <a:p>
          <a:endParaRPr kumimoji="1" lang="ja-JP" altLang="en-US"/>
        </a:p>
      </dgm:t>
    </dgm:pt>
    <dgm:pt modelId="{F2898D88-05AC-8047-8C66-87FFAE8B70B0}" type="sibTrans" cxnId="{E8127F96-C8DD-AE47-A32B-B0A54EF72679}">
      <dgm:prSet/>
      <dgm:spPr/>
      <dgm:t>
        <a:bodyPr/>
        <a:lstStyle/>
        <a:p>
          <a:endParaRPr kumimoji="1" lang="ja-JP" altLang="en-US"/>
        </a:p>
      </dgm:t>
    </dgm:pt>
    <dgm:pt modelId="{DD7B4F0B-1C4E-B64C-9380-3876D0AA0E05}">
      <dgm:prSet phldrT="[テキスト]" custT="1"/>
      <dgm:spPr/>
      <dgm:t>
        <a:bodyPr/>
        <a:lstStyle/>
        <a:p>
          <a:r>
            <a:rPr kumimoji="1" lang="ja-JP" altLang="en-US" sz="1800" b="1" dirty="0" smtClean="0">
              <a:solidFill>
                <a:schemeClr val="tx2"/>
              </a:solidFill>
            </a:rPr>
            <a:t>ドキ</a:t>
          </a:r>
        </a:p>
        <a:p>
          <a:r>
            <a:rPr kumimoji="1" lang="ja-JP" altLang="en-US" sz="1800" b="1" dirty="0" smtClean="0">
              <a:solidFill>
                <a:schemeClr val="tx2"/>
              </a:solidFill>
            </a:rPr>
            <a:t>ドキ</a:t>
          </a:r>
          <a:endParaRPr kumimoji="1" lang="ja-JP" altLang="en-US" sz="2000" b="1" dirty="0">
            <a:solidFill>
              <a:schemeClr val="tx2"/>
            </a:solidFill>
          </a:endParaRPr>
        </a:p>
      </dgm:t>
    </dgm:pt>
    <dgm:pt modelId="{A567F68E-7882-AF4C-863B-F8AA49794182}" type="parTrans" cxnId="{210CEDCD-C6A8-754F-83C4-4E0A5EAF5694}">
      <dgm:prSet/>
      <dgm:spPr>
        <a:ln>
          <a:solidFill>
            <a:schemeClr val="tx2"/>
          </a:solidFill>
        </a:ln>
      </dgm:spPr>
      <dgm:t>
        <a:bodyPr/>
        <a:lstStyle/>
        <a:p>
          <a:endParaRPr kumimoji="1" lang="ja-JP" altLang="en-US"/>
        </a:p>
      </dgm:t>
    </dgm:pt>
    <dgm:pt modelId="{4B1B1A69-62B6-1543-A499-2241C734E6CE}" type="sibTrans" cxnId="{210CEDCD-C6A8-754F-83C4-4E0A5EAF5694}">
      <dgm:prSet/>
      <dgm:spPr/>
      <dgm:t>
        <a:bodyPr/>
        <a:lstStyle/>
        <a:p>
          <a:endParaRPr kumimoji="1" lang="ja-JP" altLang="en-US"/>
        </a:p>
      </dgm:t>
    </dgm:pt>
    <dgm:pt modelId="{2D6B5F75-CB2F-7A49-9D69-C705C34AFDE4}">
      <dgm:prSet phldrT="[テキスト]" custT="1"/>
      <dgm:spPr/>
      <dgm:t>
        <a:bodyPr/>
        <a:lstStyle/>
        <a:p>
          <a:r>
            <a:rPr kumimoji="1" lang="ja-JP" altLang="en-US" sz="2000" dirty="0" smtClean="0">
              <a:solidFill>
                <a:srgbClr val="000103"/>
              </a:solidFill>
            </a:rPr>
            <a:t>ハート</a:t>
          </a:r>
          <a:endParaRPr kumimoji="1" lang="ja-JP" altLang="en-US" sz="2000" dirty="0">
            <a:solidFill>
              <a:srgbClr val="000103"/>
            </a:solidFill>
          </a:endParaRPr>
        </a:p>
      </dgm:t>
    </dgm:pt>
    <dgm:pt modelId="{3593A30D-79EF-AE43-B4CF-D328F4026841}" type="sibTrans" cxnId="{3A5C5F02-FF29-9444-A026-442684AD9FA7}">
      <dgm:prSet/>
      <dgm:spPr/>
      <dgm:t>
        <a:bodyPr/>
        <a:lstStyle/>
        <a:p>
          <a:endParaRPr kumimoji="1" lang="ja-JP" altLang="en-US"/>
        </a:p>
      </dgm:t>
    </dgm:pt>
    <dgm:pt modelId="{E46C1B77-0EEE-E348-86EC-3BA1D232DDA7}" type="parTrans" cxnId="{3A5C5F02-FF29-9444-A026-442684AD9FA7}">
      <dgm:prSet/>
      <dgm:spPr>
        <a:ln>
          <a:solidFill>
            <a:schemeClr val="tx2"/>
          </a:solidFill>
        </a:ln>
      </dgm:spPr>
      <dgm:t>
        <a:bodyPr/>
        <a:lstStyle/>
        <a:p>
          <a:endParaRPr kumimoji="1" lang="ja-JP" altLang="en-US"/>
        </a:p>
      </dgm:t>
    </dgm:pt>
    <dgm:pt modelId="{FB24C2EC-8827-7048-A313-AF1A5F57BCF5}">
      <dgm:prSet phldrT="[テキスト]" custT="1"/>
      <dgm:spPr/>
      <dgm:t>
        <a:bodyPr/>
        <a:lstStyle/>
        <a:p>
          <a:r>
            <a:rPr kumimoji="1" lang="ja-JP" altLang="en-US" sz="2000" dirty="0" smtClean="0">
              <a:solidFill>
                <a:srgbClr val="000103"/>
              </a:solidFill>
            </a:rPr>
            <a:t>２月</a:t>
          </a:r>
          <a:endParaRPr kumimoji="1" lang="ja-JP" altLang="en-US" sz="2000" dirty="0">
            <a:solidFill>
              <a:srgbClr val="000103"/>
            </a:solidFill>
          </a:endParaRPr>
        </a:p>
      </dgm:t>
    </dgm:pt>
    <dgm:pt modelId="{3C31B070-08B4-1445-9E67-CD471C359384}" type="parTrans" cxnId="{F45F4FAF-B608-6E4E-B682-EC8B4F7D22D0}">
      <dgm:prSet/>
      <dgm:spPr/>
      <dgm:t>
        <a:bodyPr/>
        <a:lstStyle/>
        <a:p>
          <a:endParaRPr kumimoji="1" lang="ja-JP" altLang="en-US"/>
        </a:p>
      </dgm:t>
    </dgm:pt>
    <dgm:pt modelId="{B988050D-7965-9843-B0C6-27BDCA033B81}" type="sibTrans" cxnId="{F45F4FAF-B608-6E4E-B682-EC8B4F7D22D0}">
      <dgm:prSet/>
      <dgm:spPr/>
      <dgm:t>
        <a:bodyPr/>
        <a:lstStyle/>
        <a:p>
          <a:endParaRPr kumimoji="1" lang="ja-JP" altLang="en-US"/>
        </a:p>
      </dgm:t>
    </dgm:pt>
    <dgm:pt modelId="{C2DC5F80-5291-EB43-BA7B-F8FF21F481F8}" type="pres">
      <dgm:prSet presAssocID="{D2FFF222-3C7D-4149-89ED-2A2541AC1010}" presName="cycle" presStyleCnt="0">
        <dgm:presLayoutVars>
          <dgm:chMax val="1"/>
          <dgm:dir/>
          <dgm:animLvl val="ctr"/>
          <dgm:resizeHandles val="exact"/>
        </dgm:presLayoutVars>
      </dgm:prSet>
      <dgm:spPr/>
      <dgm:t>
        <a:bodyPr/>
        <a:lstStyle/>
        <a:p>
          <a:endParaRPr kumimoji="1" lang="ja-JP" altLang="en-US"/>
        </a:p>
      </dgm:t>
    </dgm:pt>
    <dgm:pt modelId="{C5E187DA-5803-6A46-A9C7-F8C51B43FEC8}" type="pres">
      <dgm:prSet presAssocID="{7B767AEA-D1D6-EC41-A9E5-2EE05E5D6F9E}" presName="centerShape" presStyleLbl="node0" presStyleIdx="0" presStyleCnt="1" custScaleX="156870" custScaleY="163284" custLinFactNeighborX="1899" custLinFactNeighborY="-19623"/>
      <dgm:spPr/>
      <dgm:t>
        <a:bodyPr/>
        <a:lstStyle/>
        <a:p>
          <a:endParaRPr kumimoji="1" lang="ja-JP" altLang="en-US"/>
        </a:p>
      </dgm:t>
    </dgm:pt>
    <dgm:pt modelId="{8691FB63-E63D-504C-8817-097E8813BE53}" type="pres">
      <dgm:prSet presAssocID="{D4DCC030-7970-7641-A097-79C0CBFE33EB}" presName="Name9" presStyleLbl="parChTrans1D2" presStyleIdx="0" presStyleCnt="5"/>
      <dgm:spPr/>
      <dgm:t>
        <a:bodyPr/>
        <a:lstStyle/>
        <a:p>
          <a:endParaRPr kumimoji="1" lang="ja-JP" altLang="en-US"/>
        </a:p>
      </dgm:t>
    </dgm:pt>
    <dgm:pt modelId="{EEC484DC-616C-F448-B9FA-655171038C5B}" type="pres">
      <dgm:prSet presAssocID="{D4DCC030-7970-7641-A097-79C0CBFE33EB}" presName="connTx" presStyleLbl="parChTrans1D2" presStyleIdx="0" presStyleCnt="5"/>
      <dgm:spPr/>
      <dgm:t>
        <a:bodyPr/>
        <a:lstStyle/>
        <a:p>
          <a:endParaRPr kumimoji="1" lang="ja-JP" altLang="en-US"/>
        </a:p>
      </dgm:t>
    </dgm:pt>
    <dgm:pt modelId="{988DF285-99A3-6D41-B841-718E53BB9BCD}" type="pres">
      <dgm:prSet presAssocID="{55E2C4B4-ED03-1940-8232-CE9138950C7E}" presName="node" presStyleLbl="node1" presStyleIdx="0" presStyleCnt="5" custScaleX="140629" custScaleY="132707" custRadScaleRad="144689" custRadScaleInc="-137926">
        <dgm:presLayoutVars>
          <dgm:bulletEnabled val="1"/>
        </dgm:presLayoutVars>
      </dgm:prSet>
      <dgm:spPr/>
      <dgm:t>
        <a:bodyPr/>
        <a:lstStyle/>
        <a:p>
          <a:endParaRPr kumimoji="1" lang="ja-JP" altLang="en-US"/>
        </a:p>
      </dgm:t>
    </dgm:pt>
    <dgm:pt modelId="{28D6F21D-A95B-C940-A1CE-854B10A826A3}" type="pres">
      <dgm:prSet presAssocID="{D1EEEC24-4786-9341-B7F4-88ED8BBDE3E7}" presName="Name9" presStyleLbl="parChTrans1D2" presStyleIdx="1" presStyleCnt="5"/>
      <dgm:spPr/>
      <dgm:t>
        <a:bodyPr/>
        <a:lstStyle/>
        <a:p>
          <a:endParaRPr kumimoji="1" lang="ja-JP" altLang="en-US"/>
        </a:p>
      </dgm:t>
    </dgm:pt>
    <dgm:pt modelId="{E0F67F93-E556-E448-89A8-8F41B53F1CA1}" type="pres">
      <dgm:prSet presAssocID="{D1EEEC24-4786-9341-B7F4-88ED8BBDE3E7}" presName="connTx" presStyleLbl="parChTrans1D2" presStyleIdx="1" presStyleCnt="5"/>
      <dgm:spPr/>
      <dgm:t>
        <a:bodyPr/>
        <a:lstStyle/>
        <a:p>
          <a:endParaRPr kumimoji="1" lang="ja-JP" altLang="en-US"/>
        </a:p>
      </dgm:t>
    </dgm:pt>
    <dgm:pt modelId="{9A7B6FA2-C92B-304E-A4C4-CB81121DA927}" type="pres">
      <dgm:prSet presAssocID="{71E4B5B5-43DD-1443-B38C-9F1BE7449786}" presName="node" presStyleLbl="node1" presStyleIdx="1" presStyleCnt="5" custScaleX="78203" custScaleY="78784" custRadScaleRad="128716" custRadScaleInc="86734">
        <dgm:presLayoutVars>
          <dgm:bulletEnabled val="1"/>
        </dgm:presLayoutVars>
      </dgm:prSet>
      <dgm:spPr/>
      <dgm:t>
        <a:bodyPr/>
        <a:lstStyle/>
        <a:p>
          <a:endParaRPr kumimoji="1" lang="ja-JP" altLang="en-US"/>
        </a:p>
      </dgm:t>
    </dgm:pt>
    <dgm:pt modelId="{3A308785-26B7-7748-9285-3E2E4E3DB1BB}" type="pres">
      <dgm:prSet presAssocID="{A567F68E-7882-AF4C-863B-F8AA49794182}" presName="Name9" presStyleLbl="parChTrans1D2" presStyleIdx="2" presStyleCnt="5"/>
      <dgm:spPr/>
      <dgm:t>
        <a:bodyPr/>
        <a:lstStyle/>
        <a:p>
          <a:endParaRPr kumimoji="1" lang="ja-JP" altLang="en-US"/>
        </a:p>
      </dgm:t>
    </dgm:pt>
    <dgm:pt modelId="{20204EB8-5494-8245-9A87-4589976A2D74}" type="pres">
      <dgm:prSet presAssocID="{A567F68E-7882-AF4C-863B-F8AA49794182}" presName="connTx" presStyleLbl="parChTrans1D2" presStyleIdx="2" presStyleCnt="5"/>
      <dgm:spPr/>
      <dgm:t>
        <a:bodyPr/>
        <a:lstStyle/>
        <a:p>
          <a:endParaRPr kumimoji="1" lang="ja-JP" altLang="en-US"/>
        </a:p>
      </dgm:t>
    </dgm:pt>
    <dgm:pt modelId="{A7F71D62-88C4-984C-BAFC-37313B14BA3C}" type="pres">
      <dgm:prSet presAssocID="{DD7B4F0B-1C4E-B64C-9380-3876D0AA0E05}" presName="node" presStyleLbl="node1" presStyleIdx="2" presStyleCnt="5" custScaleX="93866" custScaleY="90377" custRadScaleRad="74625" custRadScaleInc="108930">
        <dgm:presLayoutVars>
          <dgm:bulletEnabled val="1"/>
        </dgm:presLayoutVars>
      </dgm:prSet>
      <dgm:spPr/>
      <dgm:t>
        <a:bodyPr/>
        <a:lstStyle/>
        <a:p>
          <a:endParaRPr kumimoji="1" lang="ja-JP" altLang="en-US"/>
        </a:p>
      </dgm:t>
    </dgm:pt>
    <dgm:pt modelId="{10A081AF-196C-2E4B-B484-F4003FAA1A9E}" type="pres">
      <dgm:prSet presAssocID="{E46C1B77-0EEE-E348-86EC-3BA1D232DDA7}" presName="Name9" presStyleLbl="parChTrans1D2" presStyleIdx="3" presStyleCnt="5"/>
      <dgm:spPr/>
      <dgm:t>
        <a:bodyPr/>
        <a:lstStyle/>
        <a:p>
          <a:endParaRPr kumimoji="1" lang="ja-JP" altLang="en-US"/>
        </a:p>
      </dgm:t>
    </dgm:pt>
    <dgm:pt modelId="{70D48F30-1AA4-4744-A4E9-C86F864F82AA}" type="pres">
      <dgm:prSet presAssocID="{E46C1B77-0EEE-E348-86EC-3BA1D232DDA7}" presName="connTx" presStyleLbl="parChTrans1D2" presStyleIdx="3" presStyleCnt="5"/>
      <dgm:spPr/>
      <dgm:t>
        <a:bodyPr/>
        <a:lstStyle/>
        <a:p>
          <a:endParaRPr kumimoji="1" lang="ja-JP" altLang="en-US"/>
        </a:p>
      </dgm:t>
    </dgm:pt>
    <dgm:pt modelId="{D7407665-7CD5-3F4C-A765-67469015A0DF}" type="pres">
      <dgm:prSet presAssocID="{2D6B5F75-CB2F-7A49-9D69-C705C34AFDE4}" presName="node" presStyleLbl="node1" presStyleIdx="3" presStyleCnt="5" custScaleX="114194" custScaleY="103639" custRadScaleRad="140855" custRadScaleInc="-469145">
        <dgm:presLayoutVars>
          <dgm:bulletEnabled val="1"/>
        </dgm:presLayoutVars>
      </dgm:prSet>
      <dgm:spPr/>
      <dgm:t>
        <a:bodyPr/>
        <a:lstStyle/>
        <a:p>
          <a:endParaRPr kumimoji="1" lang="ja-JP" altLang="en-US"/>
        </a:p>
      </dgm:t>
    </dgm:pt>
    <dgm:pt modelId="{AF5FB6EB-88D3-2B43-9835-A3FD935D394B}" type="pres">
      <dgm:prSet presAssocID="{3C31B070-08B4-1445-9E67-CD471C359384}" presName="Name9" presStyleLbl="parChTrans1D2" presStyleIdx="4" presStyleCnt="5"/>
      <dgm:spPr/>
      <dgm:t>
        <a:bodyPr/>
        <a:lstStyle/>
        <a:p>
          <a:endParaRPr kumimoji="1" lang="ja-JP" altLang="en-US"/>
        </a:p>
      </dgm:t>
    </dgm:pt>
    <dgm:pt modelId="{617594F2-83D1-4945-B586-7A8748FEA718}" type="pres">
      <dgm:prSet presAssocID="{3C31B070-08B4-1445-9E67-CD471C359384}" presName="connTx" presStyleLbl="parChTrans1D2" presStyleIdx="4" presStyleCnt="5"/>
      <dgm:spPr/>
      <dgm:t>
        <a:bodyPr/>
        <a:lstStyle/>
        <a:p>
          <a:endParaRPr kumimoji="1" lang="ja-JP" altLang="en-US"/>
        </a:p>
      </dgm:t>
    </dgm:pt>
    <dgm:pt modelId="{6B30FF02-8411-4149-B781-66B63A560E5E}" type="pres">
      <dgm:prSet presAssocID="{FB24C2EC-8827-7048-A313-AF1A5F57BCF5}" presName="node" presStyleLbl="node1" presStyleIdx="4" presStyleCnt="5" custRadScaleRad="123007" custRadScaleInc="-82688">
        <dgm:presLayoutVars>
          <dgm:bulletEnabled val="1"/>
        </dgm:presLayoutVars>
      </dgm:prSet>
      <dgm:spPr/>
      <dgm:t>
        <a:bodyPr/>
        <a:lstStyle/>
        <a:p>
          <a:endParaRPr kumimoji="1" lang="ja-JP" altLang="en-US"/>
        </a:p>
      </dgm:t>
    </dgm:pt>
  </dgm:ptLst>
  <dgm:cxnLst>
    <dgm:cxn modelId="{B1ED0C50-D5B3-5C4C-A0CF-E963EB3FBE21}" type="presOf" srcId="{A567F68E-7882-AF4C-863B-F8AA49794182}" destId="{20204EB8-5494-8245-9A87-4589976A2D74}" srcOrd="1" destOrd="0" presId="urn:microsoft.com/office/officeart/2005/8/layout/radial1"/>
    <dgm:cxn modelId="{8DDB0E53-DF47-5448-BF1D-3F73652C10A9}" type="presOf" srcId="{71E4B5B5-43DD-1443-B38C-9F1BE7449786}" destId="{9A7B6FA2-C92B-304E-A4C4-CB81121DA927}" srcOrd="0" destOrd="0" presId="urn:microsoft.com/office/officeart/2005/8/layout/radial1"/>
    <dgm:cxn modelId="{7ACA15E2-A752-C34B-80A3-8B7B63A026CC}" type="presOf" srcId="{DD7B4F0B-1C4E-B64C-9380-3876D0AA0E05}" destId="{A7F71D62-88C4-984C-BAFC-37313B14BA3C}" srcOrd="0" destOrd="0" presId="urn:microsoft.com/office/officeart/2005/8/layout/radial1"/>
    <dgm:cxn modelId="{DDE9D26F-F3F5-044C-9A98-B42362597A26}" srcId="{D2FFF222-3C7D-4149-89ED-2A2541AC1010}" destId="{7B767AEA-D1D6-EC41-A9E5-2EE05E5D6F9E}" srcOrd="0" destOrd="0" parTransId="{BAC83AE3-1A86-5143-8DC8-AC07EDBC5104}" sibTransId="{40754427-0595-6547-BAD2-C8D125E7297E}"/>
    <dgm:cxn modelId="{DAE17D3E-75C3-974C-96FF-531812E9F5FC}" type="presOf" srcId="{3C31B070-08B4-1445-9E67-CD471C359384}" destId="{617594F2-83D1-4945-B586-7A8748FEA718}" srcOrd="1" destOrd="0" presId="urn:microsoft.com/office/officeart/2005/8/layout/radial1"/>
    <dgm:cxn modelId="{4A13F762-F9BD-8B46-8864-0F015AE2492F}" type="presOf" srcId="{D4DCC030-7970-7641-A097-79C0CBFE33EB}" destId="{8691FB63-E63D-504C-8817-097E8813BE53}" srcOrd="0" destOrd="0" presId="urn:microsoft.com/office/officeart/2005/8/layout/radial1"/>
    <dgm:cxn modelId="{95B65900-9041-1F4B-ABFE-BD9AC5A05369}" type="presOf" srcId="{3C31B070-08B4-1445-9E67-CD471C359384}" destId="{AF5FB6EB-88D3-2B43-9835-A3FD935D394B}" srcOrd="0" destOrd="0" presId="urn:microsoft.com/office/officeart/2005/8/layout/radial1"/>
    <dgm:cxn modelId="{E8127F96-C8DD-AE47-A32B-B0A54EF72679}" srcId="{7B767AEA-D1D6-EC41-A9E5-2EE05E5D6F9E}" destId="{71E4B5B5-43DD-1443-B38C-9F1BE7449786}" srcOrd="1" destOrd="0" parTransId="{D1EEEC24-4786-9341-B7F4-88ED8BBDE3E7}" sibTransId="{F2898D88-05AC-8047-8C66-87FFAE8B70B0}"/>
    <dgm:cxn modelId="{C222ECB0-F3F0-764F-81ED-C0718BCA0E55}" type="presOf" srcId="{D1EEEC24-4786-9341-B7F4-88ED8BBDE3E7}" destId="{28D6F21D-A95B-C940-A1CE-854B10A826A3}" srcOrd="0" destOrd="0" presId="urn:microsoft.com/office/officeart/2005/8/layout/radial1"/>
    <dgm:cxn modelId="{24BF5D2E-E751-3E48-BF1E-6F9139EBDC18}" type="presOf" srcId="{D2FFF222-3C7D-4149-89ED-2A2541AC1010}" destId="{C2DC5F80-5291-EB43-BA7B-F8FF21F481F8}" srcOrd="0" destOrd="0" presId="urn:microsoft.com/office/officeart/2005/8/layout/radial1"/>
    <dgm:cxn modelId="{539D69FA-B327-3C4F-A428-BA619C8A0CAD}" type="presOf" srcId="{D1EEEC24-4786-9341-B7F4-88ED8BBDE3E7}" destId="{E0F67F93-E556-E448-89A8-8F41B53F1CA1}" srcOrd="1" destOrd="0" presId="urn:microsoft.com/office/officeart/2005/8/layout/radial1"/>
    <dgm:cxn modelId="{2218B50B-145A-5142-8BEF-6897E7F7B64A}" type="presOf" srcId="{D4DCC030-7970-7641-A097-79C0CBFE33EB}" destId="{EEC484DC-616C-F448-B9FA-655171038C5B}" srcOrd="1" destOrd="0" presId="urn:microsoft.com/office/officeart/2005/8/layout/radial1"/>
    <dgm:cxn modelId="{44B7E9E4-6E7F-7A47-9BE3-83EE97E3F9C0}" type="presOf" srcId="{E46C1B77-0EEE-E348-86EC-3BA1D232DDA7}" destId="{70D48F30-1AA4-4744-A4E9-C86F864F82AA}" srcOrd="1" destOrd="0" presId="urn:microsoft.com/office/officeart/2005/8/layout/radial1"/>
    <dgm:cxn modelId="{5043DED3-7B4D-EE45-B250-1AF6817B723B}" type="presOf" srcId="{7B767AEA-D1D6-EC41-A9E5-2EE05E5D6F9E}" destId="{C5E187DA-5803-6A46-A9C7-F8C51B43FEC8}" srcOrd="0" destOrd="0" presId="urn:microsoft.com/office/officeart/2005/8/layout/radial1"/>
    <dgm:cxn modelId="{23DBE54D-ADB3-894D-957A-32FF19DCA41F}" type="presOf" srcId="{E46C1B77-0EEE-E348-86EC-3BA1D232DDA7}" destId="{10A081AF-196C-2E4B-B484-F4003FAA1A9E}" srcOrd="0" destOrd="0" presId="urn:microsoft.com/office/officeart/2005/8/layout/radial1"/>
    <dgm:cxn modelId="{F45F4FAF-B608-6E4E-B682-EC8B4F7D22D0}" srcId="{7B767AEA-D1D6-EC41-A9E5-2EE05E5D6F9E}" destId="{FB24C2EC-8827-7048-A313-AF1A5F57BCF5}" srcOrd="4" destOrd="0" parTransId="{3C31B070-08B4-1445-9E67-CD471C359384}" sibTransId="{B988050D-7965-9843-B0C6-27BDCA033B81}"/>
    <dgm:cxn modelId="{4E3A0024-566F-BB4B-9C6F-00CA9F8641D9}" type="presOf" srcId="{FB24C2EC-8827-7048-A313-AF1A5F57BCF5}" destId="{6B30FF02-8411-4149-B781-66B63A560E5E}" srcOrd="0" destOrd="0" presId="urn:microsoft.com/office/officeart/2005/8/layout/radial1"/>
    <dgm:cxn modelId="{3A5C5F02-FF29-9444-A026-442684AD9FA7}" srcId="{7B767AEA-D1D6-EC41-A9E5-2EE05E5D6F9E}" destId="{2D6B5F75-CB2F-7A49-9D69-C705C34AFDE4}" srcOrd="3" destOrd="0" parTransId="{E46C1B77-0EEE-E348-86EC-3BA1D232DDA7}" sibTransId="{3593A30D-79EF-AE43-B4CF-D328F4026841}"/>
    <dgm:cxn modelId="{B16EBBEE-470D-4441-A101-8C2F504BDA74}" type="presOf" srcId="{2D6B5F75-CB2F-7A49-9D69-C705C34AFDE4}" destId="{D7407665-7CD5-3F4C-A765-67469015A0DF}" srcOrd="0" destOrd="0" presId="urn:microsoft.com/office/officeart/2005/8/layout/radial1"/>
    <dgm:cxn modelId="{210CEDCD-C6A8-754F-83C4-4E0A5EAF5694}" srcId="{7B767AEA-D1D6-EC41-A9E5-2EE05E5D6F9E}" destId="{DD7B4F0B-1C4E-B64C-9380-3876D0AA0E05}" srcOrd="2" destOrd="0" parTransId="{A567F68E-7882-AF4C-863B-F8AA49794182}" sibTransId="{4B1B1A69-62B6-1543-A499-2241C734E6CE}"/>
    <dgm:cxn modelId="{3D4985AD-6B02-4D47-8303-2901E5A0DADF}" srcId="{7B767AEA-D1D6-EC41-A9E5-2EE05E5D6F9E}" destId="{55E2C4B4-ED03-1940-8232-CE9138950C7E}" srcOrd="0" destOrd="0" parTransId="{D4DCC030-7970-7641-A097-79C0CBFE33EB}" sibTransId="{7C17E586-1708-534A-83C1-5C1DC8665605}"/>
    <dgm:cxn modelId="{F3070B22-BFA3-C145-9958-C838704E14C7}" type="presOf" srcId="{A567F68E-7882-AF4C-863B-F8AA49794182}" destId="{3A308785-26B7-7748-9285-3E2E4E3DB1BB}" srcOrd="0" destOrd="0" presId="urn:microsoft.com/office/officeart/2005/8/layout/radial1"/>
    <dgm:cxn modelId="{49A956DC-9C90-D944-BD94-4982BB2CBE8E}" type="presOf" srcId="{55E2C4B4-ED03-1940-8232-CE9138950C7E}" destId="{988DF285-99A3-6D41-B841-718E53BB9BCD}" srcOrd="0" destOrd="0" presId="urn:microsoft.com/office/officeart/2005/8/layout/radial1"/>
    <dgm:cxn modelId="{5BA5A68D-9F0B-E94B-A5C0-3CC0B755B84A}" type="presParOf" srcId="{C2DC5F80-5291-EB43-BA7B-F8FF21F481F8}" destId="{C5E187DA-5803-6A46-A9C7-F8C51B43FEC8}" srcOrd="0" destOrd="0" presId="urn:microsoft.com/office/officeart/2005/8/layout/radial1"/>
    <dgm:cxn modelId="{63CDC940-C747-AC47-BF83-B51C4B8DA5FB}" type="presParOf" srcId="{C2DC5F80-5291-EB43-BA7B-F8FF21F481F8}" destId="{8691FB63-E63D-504C-8817-097E8813BE53}" srcOrd="1" destOrd="0" presId="urn:microsoft.com/office/officeart/2005/8/layout/radial1"/>
    <dgm:cxn modelId="{F7A40AFF-2BC4-9148-A4DE-190821CD20C2}" type="presParOf" srcId="{8691FB63-E63D-504C-8817-097E8813BE53}" destId="{EEC484DC-616C-F448-B9FA-655171038C5B}" srcOrd="0" destOrd="0" presId="urn:microsoft.com/office/officeart/2005/8/layout/radial1"/>
    <dgm:cxn modelId="{FFFF3C0A-1CE2-CD49-9B7C-B2734B043B56}" type="presParOf" srcId="{C2DC5F80-5291-EB43-BA7B-F8FF21F481F8}" destId="{988DF285-99A3-6D41-B841-718E53BB9BCD}" srcOrd="2" destOrd="0" presId="urn:microsoft.com/office/officeart/2005/8/layout/radial1"/>
    <dgm:cxn modelId="{94AA627E-597C-F448-A1A3-180F0376644A}" type="presParOf" srcId="{C2DC5F80-5291-EB43-BA7B-F8FF21F481F8}" destId="{28D6F21D-A95B-C940-A1CE-854B10A826A3}" srcOrd="3" destOrd="0" presId="urn:microsoft.com/office/officeart/2005/8/layout/radial1"/>
    <dgm:cxn modelId="{95DB74F5-1A04-4942-9EE3-8444436A096B}" type="presParOf" srcId="{28D6F21D-A95B-C940-A1CE-854B10A826A3}" destId="{E0F67F93-E556-E448-89A8-8F41B53F1CA1}" srcOrd="0" destOrd="0" presId="urn:microsoft.com/office/officeart/2005/8/layout/radial1"/>
    <dgm:cxn modelId="{4DAC94BA-CD8B-0A48-83E8-9850279A577D}" type="presParOf" srcId="{C2DC5F80-5291-EB43-BA7B-F8FF21F481F8}" destId="{9A7B6FA2-C92B-304E-A4C4-CB81121DA927}" srcOrd="4" destOrd="0" presId="urn:microsoft.com/office/officeart/2005/8/layout/radial1"/>
    <dgm:cxn modelId="{D28E87B2-3C67-584D-87C1-446D1CB0F218}" type="presParOf" srcId="{C2DC5F80-5291-EB43-BA7B-F8FF21F481F8}" destId="{3A308785-26B7-7748-9285-3E2E4E3DB1BB}" srcOrd="5" destOrd="0" presId="urn:microsoft.com/office/officeart/2005/8/layout/radial1"/>
    <dgm:cxn modelId="{D1C5DE82-A15C-C04C-8B69-C1C5B18595D8}" type="presParOf" srcId="{3A308785-26B7-7748-9285-3E2E4E3DB1BB}" destId="{20204EB8-5494-8245-9A87-4589976A2D74}" srcOrd="0" destOrd="0" presId="urn:microsoft.com/office/officeart/2005/8/layout/radial1"/>
    <dgm:cxn modelId="{A4C0622A-A774-0049-AED2-5BFD0FBE85AB}" type="presParOf" srcId="{C2DC5F80-5291-EB43-BA7B-F8FF21F481F8}" destId="{A7F71D62-88C4-984C-BAFC-37313B14BA3C}" srcOrd="6" destOrd="0" presId="urn:microsoft.com/office/officeart/2005/8/layout/radial1"/>
    <dgm:cxn modelId="{07831487-DCC1-6948-BFD5-3AF16680B32D}" type="presParOf" srcId="{C2DC5F80-5291-EB43-BA7B-F8FF21F481F8}" destId="{10A081AF-196C-2E4B-B484-F4003FAA1A9E}" srcOrd="7" destOrd="0" presId="urn:microsoft.com/office/officeart/2005/8/layout/radial1"/>
    <dgm:cxn modelId="{50764E1E-7183-BD40-B70E-A8D42CC555E2}" type="presParOf" srcId="{10A081AF-196C-2E4B-B484-F4003FAA1A9E}" destId="{70D48F30-1AA4-4744-A4E9-C86F864F82AA}" srcOrd="0" destOrd="0" presId="urn:microsoft.com/office/officeart/2005/8/layout/radial1"/>
    <dgm:cxn modelId="{F66B4B92-17F3-3543-9275-CC299F4F08FE}" type="presParOf" srcId="{C2DC5F80-5291-EB43-BA7B-F8FF21F481F8}" destId="{D7407665-7CD5-3F4C-A765-67469015A0DF}" srcOrd="8" destOrd="0" presId="urn:microsoft.com/office/officeart/2005/8/layout/radial1"/>
    <dgm:cxn modelId="{BF254B4B-62DF-7244-A192-66D492BAFE8D}" type="presParOf" srcId="{C2DC5F80-5291-EB43-BA7B-F8FF21F481F8}" destId="{AF5FB6EB-88D3-2B43-9835-A3FD935D394B}" srcOrd="9" destOrd="0" presId="urn:microsoft.com/office/officeart/2005/8/layout/radial1"/>
    <dgm:cxn modelId="{34597CED-65C0-CB4C-91A8-B7F4E3678678}" type="presParOf" srcId="{AF5FB6EB-88D3-2B43-9835-A3FD935D394B}" destId="{617594F2-83D1-4945-B586-7A8748FEA718}" srcOrd="0" destOrd="0" presId="urn:microsoft.com/office/officeart/2005/8/layout/radial1"/>
    <dgm:cxn modelId="{CCEDB9F8-9BD2-E248-8273-8CCB26BF8C9E}" type="presParOf" srcId="{C2DC5F80-5291-EB43-BA7B-F8FF21F481F8}" destId="{6B30FF02-8411-4149-B781-66B63A560E5E}" srcOrd="10"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FFF222-3C7D-4149-89ED-2A2541AC1010}" type="doc">
      <dgm:prSet loTypeId="urn:microsoft.com/office/officeart/2005/8/layout/radial1" loCatId="relationship" qsTypeId="urn:microsoft.com/office/officeart/2005/8/quickstyle/simple4" qsCatId="simple" csTypeId="urn:microsoft.com/office/officeart/2005/8/colors/colorful1#1" csCatId="colorful" phldr="1"/>
      <dgm:spPr/>
      <dgm:t>
        <a:bodyPr/>
        <a:lstStyle/>
        <a:p>
          <a:endParaRPr kumimoji="1" lang="ja-JP" altLang="en-US"/>
        </a:p>
      </dgm:t>
    </dgm:pt>
    <dgm:pt modelId="{7B767AEA-D1D6-EC41-A9E5-2EE05E5D6F9E}">
      <dgm:prSet phldrT="[テキスト]"/>
      <dgm:spPr>
        <a:ln w="3175">
          <a:solidFill>
            <a:schemeClr val="tx2"/>
          </a:solidFill>
        </a:ln>
      </dgm:spPr>
      <dgm:t>
        <a:bodyPr/>
        <a:lstStyle/>
        <a:p>
          <a:r>
            <a:rPr kumimoji="1" lang="ja-JP" altLang="en-US" u="sng" dirty="0" smtClean="0"/>
            <a:t>バレンタイン</a:t>
          </a:r>
          <a:endParaRPr kumimoji="1" lang="ja-JP" altLang="en-US" u="sng" dirty="0"/>
        </a:p>
      </dgm:t>
    </dgm:pt>
    <dgm:pt modelId="{BAC83AE3-1A86-5143-8DC8-AC07EDBC5104}" type="parTrans" cxnId="{DDE9D26F-F3F5-044C-9A98-B42362597A26}">
      <dgm:prSet/>
      <dgm:spPr/>
      <dgm:t>
        <a:bodyPr/>
        <a:lstStyle/>
        <a:p>
          <a:endParaRPr kumimoji="1" lang="ja-JP" altLang="en-US"/>
        </a:p>
      </dgm:t>
    </dgm:pt>
    <dgm:pt modelId="{40754427-0595-6547-BAD2-C8D125E7297E}" type="sibTrans" cxnId="{DDE9D26F-F3F5-044C-9A98-B42362597A26}">
      <dgm:prSet/>
      <dgm:spPr/>
      <dgm:t>
        <a:bodyPr/>
        <a:lstStyle/>
        <a:p>
          <a:endParaRPr kumimoji="1" lang="ja-JP" altLang="en-US"/>
        </a:p>
      </dgm:t>
    </dgm:pt>
    <dgm:pt modelId="{40F2FED6-A459-44C4-A2B1-467500DF4392}">
      <dgm:prSet/>
      <dgm:spPr>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16200000" scaled="0"/>
        </a:gradFill>
        <a:ln w="57150">
          <a:solidFill>
            <a:schemeClr val="tx1"/>
          </a:solidFill>
        </a:ln>
      </dgm:spPr>
      <dgm:t>
        <a:bodyPr/>
        <a:lstStyle/>
        <a:p>
          <a:r>
            <a:rPr kumimoji="1" lang="ja-JP" altLang="en-US" dirty="0" smtClean="0">
              <a:solidFill>
                <a:srgbClr val="000103"/>
              </a:solidFill>
            </a:rPr>
            <a:t>編み物</a:t>
          </a:r>
          <a:endParaRPr kumimoji="1" lang="ja-JP" altLang="en-US" dirty="0">
            <a:solidFill>
              <a:srgbClr val="000103"/>
            </a:solidFill>
          </a:endParaRPr>
        </a:p>
      </dgm:t>
    </dgm:pt>
    <dgm:pt modelId="{E6C26D71-DC19-4A84-9FA6-F7ADA7001B70}" type="parTrans" cxnId="{D33F611F-5D2C-4ED0-921C-7722F5965244}">
      <dgm:prSet/>
      <dgm:spPr>
        <a:ln w="57150">
          <a:solidFill>
            <a:schemeClr val="tx1"/>
          </a:solidFill>
          <a:prstDash val="sysDot"/>
        </a:ln>
      </dgm:spPr>
      <dgm:t>
        <a:bodyPr/>
        <a:lstStyle/>
        <a:p>
          <a:endParaRPr kumimoji="1" lang="ja-JP" altLang="en-US"/>
        </a:p>
      </dgm:t>
    </dgm:pt>
    <dgm:pt modelId="{BDEEA093-0A49-41A4-9B94-AD758A2AB0E0}" type="sibTrans" cxnId="{D33F611F-5D2C-4ED0-921C-7722F5965244}">
      <dgm:prSet/>
      <dgm:spPr/>
      <dgm:t>
        <a:bodyPr/>
        <a:lstStyle/>
        <a:p>
          <a:endParaRPr kumimoji="1" lang="ja-JP" altLang="en-US"/>
        </a:p>
      </dgm:t>
    </dgm:pt>
    <dgm:pt modelId="{864BE7B4-4A0D-B840-A983-67AF88497057}">
      <dgm:prSet/>
      <dgm:spPr>
        <a:gradFill flip="none" rotWithShape="1">
          <a:gsLst>
            <a:gs pos="0">
              <a:schemeClr val="accent1"/>
            </a:gs>
            <a:gs pos="100000">
              <a:srgbClr val="FFFFFF"/>
            </a:gs>
          </a:gsLst>
          <a:lin ang="16200000" scaled="0"/>
          <a:tileRect/>
        </a:gradFill>
        <a:ln w="3175">
          <a:solidFill>
            <a:schemeClr val="tx1"/>
          </a:solidFill>
        </a:ln>
        <a:effectLst/>
      </dgm:spPr>
      <dgm:t>
        <a:bodyPr/>
        <a:lstStyle/>
        <a:p>
          <a:r>
            <a:rPr kumimoji="1" lang="ja-JP" altLang="en-US" dirty="0" smtClean="0">
              <a:solidFill>
                <a:schemeClr val="bg2"/>
              </a:solidFill>
            </a:rPr>
            <a:t>チョコ</a:t>
          </a:r>
          <a:endParaRPr kumimoji="1" lang="ja-JP" altLang="en-US" dirty="0">
            <a:solidFill>
              <a:schemeClr val="bg2"/>
            </a:solidFill>
          </a:endParaRPr>
        </a:p>
      </dgm:t>
    </dgm:pt>
    <dgm:pt modelId="{65C073C1-12F2-5C43-8883-125F0721EE74}" type="parTrans" cxnId="{B3176F10-D788-7F45-8AA1-FBC6821FB907}">
      <dgm:prSet/>
      <dgm:spPr>
        <a:ln>
          <a:solidFill>
            <a:schemeClr val="tx2"/>
          </a:solidFill>
        </a:ln>
      </dgm:spPr>
      <dgm:t>
        <a:bodyPr/>
        <a:lstStyle/>
        <a:p>
          <a:endParaRPr kumimoji="1" lang="ja-JP" altLang="en-US"/>
        </a:p>
      </dgm:t>
    </dgm:pt>
    <dgm:pt modelId="{75753E95-3049-2049-A063-A6E72B92864C}" type="sibTrans" cxnId="{B3176F10-D788-7F45-8AA1-FBC6821FB907}">
      <dgm:prSet/>
      <dgm:spPr/>
      <dgm:t>
        <a:bodyPr/>
        <a:lstStyle/>
        <a:p>
          <a:endParaRPr kumimoji="1" lang="ja-JP" altLang="en-US"/>
        </a:p>
      </dgm:t>
    </dgm:pt>
    <dgm:pt modelId="{C2DC5F80-5291-EB43-BA7B-F8FF21F481F8}" type="pres">
      <dgm:prSet presAssocID="{D2FFF222-3C7D-4149-89ED-2A2541AC1010}" presName="cycle" presStyleCnt="0">
        <dgm:presLayoutVars>
          <dgm:chMax val="1"/>
          <dgm:dir/>
          <dgm:animLvl val="ctr"/>
          <dgm:resizeHandles val="exact"/>
        </dgm:presLayoutVars>
      </dgm:prSet>
      <dgm:spPr/>
      <dgm:t>
        <a:bodyPr/>
        <a:lstStyle/>
        <a:p>
          <a:endParaRPr kumimoji="1" lang="ja-JP" altLang="en-US"/>
        </a:p>
      </dgm:t>
    </dgm:pt>
    <dgm:pt modelId="{C5E187DA-5803-6A46-A9C7-F8C51B43FEC8}" type="pres">
      <dgm:prSet presAssocID="{7B767AEA-D1D6-EC41-A9E5-2EE05E5D6F9E}" presName="centerShape" presStyleLbl="node0" presStyleIdx="0" presStyleCnt="1" custScaleX="149409" custScaleY="160036" custLinFactNeighborX="-28729" custLinFactNeighborY="32806"/>
      <dgm:spPr/>
      <dgm:t>
        <a:bodyPr/>
        <a:lstStyle/>
        <a:p>
          <a:endParaRPr kumimoji="1" lang="ja-JP" altLang="en-US"/>
        </a:p>
      </dgm:t>
    </dgm:pt>
    <dgm:pt modelId="{5A791B2A-FAD0-4171-9A5A-6A8EB1C989B9}" type="pres">
      <dgm:prSet presAssocID="{E6C26D71-DC19-4A84-9FA6-F7ADA7001B70}" presName="Name9" presStyleLbl="parChTrans1D2" presStyleIdx="0" presStyleCnt="2"/>
      <dgm:spPr/>
      <dgm:t>
        <a:bodyPr/>
        <a:lstStyle/>
        <a:p>
          <a:endParaRPr kumimoji="1" lang="ja-JP" altLang="en-US"/>
        </a:p>
      </dgm:t>
    </dgm:pt>
    <dgm:pt modelId="{CB4F7CA2-D1A4-4B1C-A04C-78973F407191}" type="pres">
      <dgm:prSet presAssocID="{E6C26D71-DC19-4A84-9FA6-F7ADA7001B70}" presName="connTx" presStyleLbl="parChTrans1D2" presStyleIdx="0" presStyleCnt="2"/>
      <dgm:spPr/>
      <dgm:t>
        <a:bodyPr/>
        <a:lstStyle/>
        <a:p>
          <a:endParaRPr kumimoji="1" lang="ja-JP" altLang="en-US"/>
        </a:p>
      </dgm:t>
    </dgm:pt>
    <dgm:pt modelId="{C6CA003C-F37D-4128-A520-5C290A02839F}" type="pres">
      <dgm:prSet presAssocID="{40F2FED6-A459-44C4-A2B1-467500DF4392}" presName="node" presStyleLbl="node1" presStyleIdx="0" presStyleCnt="2" custScaleX="132787" custScaleY="134387" custRadScaleRad="72347" custRadScaleInc="55918">
        <dgm:presLayoutVars>
          <dgm:bulletEnabled val="1"/>
        </dgm:presLayoutVars>
      </dgm:prSet>
      <dgm:spPr/>
      <dgm:t>
        <a:bodyPr/>
        <a:lstStyle/>
        <a:p>
          <a:endParaRPr kumimoji="1" lang="ja-JP" altLang="en-US"/>
        </a:p>
      </dgm:t>
    </dgm:pt>
    <dgm:pt modelId="{8C5970F2-947E-774C-867E-E67D7729787B}" type="pres">
      <dgm:prSet presAssocID="{65C073C1-12F2-5C43-8883-125F0721EE74}" presName="Name9" presStyleLbl="parChTrans1D2" presStyleIdx="1" presStyleCnt="2"/>
      <dgm:spPr/>
      <dgm:t>
        <a:bodyPr/>
        <a:lstStyle/>
        <a:p>
          <a:endParaRPr kumimoji="1" lang="ja-JP" altLang="en-US"/>
        </a:p>
      </dgm:t>
    </dgm:pt>
    <dgm:pt modelId="{22A9E2F1-C0B1-0341-BC9A-AF0EBD53F0BC}" type="pres">
      <dgm:prSet presAssocID="{65C073C1-12F2-5C43-8883-125F0721EE74}" presName="connTx" presStyleLbl="parChTrans1D2" presStyleIdx="1" presStyleCnt="2"/>
      <dgm:spPr/>
      <dgm:t>
        <a:bodyPr/>
        <a:lstStyle/>
        <a:p>
          <a:endParaRPr kumimoji="1" lang="ja-JP" altLang="en-US"/>
        </a:p>
      </dgm:t>
    </dgm:pt>
    <dgm:pt modelId="{A90FAD47-ADB2-2B40-AF07-47FFF6549DE8}" type="pres">
      <dgm:prSet presAssocID="{864BE7B4-4A0D-B840-A983-67AF88497057}" presName="node" presStyleLbl="node1" presStyleIdx="1" presStyleCnt="2" custScaleX="108966" custScaleY="95588" custRadScaleRad="78312" custRadScaleInc="148029">
        <dgm:presLayoutVars>
          <dgm:bulletEnabled val="1"/>
        </dgm:presLayoutVars>
      </dgm:prSet>
      <dgm:spPr/>
      <dgm:t>
        <a:bodyPr/>
        <a:lstStyle/>
        <a:p>
          <a:endParaRPr kumimoji="1" lang="ja-JP" altLang="en-US"/>
        </a:p>
      </dgm:t>
    </dgm:pt>
  </dgm:ptLst>
  <dgm:cxnLst>
    <dgm:cxn modelId="{ED90210B-DFFE-4372-8634-BD84CAEFC13E}" type="presOf" srcId="{40F2FED6-A459-44C4-A2B1-467500DF4392}" destId="{C6CA003C-F37D-4128-A520-5C290A02839F}" srcOrd="0" destOrd="0" presId="urn:microsoft.com/office/officeart/2005/8/layout/radial1"/>
    <dgm:cxn modelId="{B3176F10-D788-7F45-8AA1-FBC6821FB907}" srcId="{7B767AEA-D1D6-EC41-A9E5-2EE05E5D6F9E}" destId="{864BE7B4-4A0D-B840-A983-67AF88497057}" srcOrd="1" destOrd="0" parTransId="{65C073C1-12F2-5C43-8883-125F0721EE74}" sibTransId="{75753E95-3049-2049-A063-A6E72B92864C}"/>
    <dgm:cxn modelId="{FAE5BB80-E2C5-A24C-83F3-A339A8ECD8E3}" type="presOf" srcId="{65C073C1-12F2-5C43-8883-125F0721EE74}" destId="{8C5970F2-947E-774C-867E-E67D7729787B}" srcOrd="0" destOrd="0" presId="urn:microsoft.com/office/officeart/2005/8/layout/radial1"/>
    <dgm:cxn modelId="{DDE9D26F-F3F5-044C-9A98-B42362597A26}" srcId="{D2FFF222-3C7D-4149-89ED-2A2541AC1010}" destId="{7B767AEA-D1D6-EC41-A9E5-2EE05E5D6F9E}" srcOrd="0" destOrd="0" parTransId="{BAC83AE3-1A86-5143-8DC8-AC07EDBC5104}" sibTransId="{40754427-0595-6547-BAD2-C8D125E7297E}"/>
    <dgm:cxn modelId="{A7F86127-3AA0-4863-B65C-64738C20B470}" type="presOf" srcId="{7B767AEA-D1D6-EC41-A9E5-2EE05E5D6F9E}" destId="{C5E187DA-5803-6A46-A9C7-F8C51B43FEC8}" srcOrd="0" destOrd="0" presId="urn:microsoft.com/office/officeart/2005/8/layout/radial1"/>
    <dgm:cxn modelId="{72DF1554-EB66-3D48-88E8-31EBC6EC593F}" type="presOf" srcId="{864BE7B4-4A0D-B840-A983-67AF88497057}" destId="{A90FAD47-ADB2-2B40-AF07-47FFF6549DE8}" srcOrd="0" destOrd="0" presId="urn:microsoft.com/office/officeart/2005/8/layout/radial1"/>
    <dgm:cxn modelId="{440A993A-B1B1-465E-A1B5-CA393FF3F35F}" type="presOf" srcId="{E6C26D71-DC19-4A84-9FA6-F7ADA7001B70}" destId="{CB4F7CA2-D1A4-4B1C-A04C-78973F407191}" srcOrd="1" destOrd="0" presId="urn:microsoft.com/office/officeart/2005/8/layout/radial1"/>
    <dgm:cxn modelId="{8E513EE6-53A7-401E-B8EA-C4A6643301A2}" type="presOf" srcId="{E6C26D71-DC19-4A84-9FA6-F7ADA7001B70}" destId="{5A791B2A-FAD0-4171-9A5A-6A8EB1C989B9}" srcOrd="0" destOrd="0" presId="urn:microsoft.com/office/officeart/2005/8/layout/radial1"/>
    <dgm:cxn modelId="{7093ACF8-D766-004F-9D0C-26BA2AE38F8D}" type="presOf" srcId="{65C073C1-12F2-5C43-8883-125F0721EE74}" destId="{22A9E2F1-C0B1-0341-BC9A-AF0EBD53F0BC}" srcOrd="1" destOrd="0" presId="urn:microsoft.com/office/officeart/2005/8/layout/radial1"/>
    <dgm:cxn modelId="{D33F611F-5D2C-4ED0-921C-7722F5965244}" srcId="{7B767AEA-D1D6-EC41-A9E5-2EE05E5D6F9E}" destId="{40F2FED6-A459-44C4-A2B1-467500DF4392}" srcOrd="0" destOrd="0" parTransId="{E6C26D71-DC19-4A84-9FA6-F7ADA7001B70}" sibTransId="{BDEEA093-0A49-41A4-9B94-AD758A2AB0E0}"/>
    <dgm:cxn modelId="{9D734195-4A10-4671-91A2-FB05F0533B15}" type="presOf" srcId="{D2FFF222-3C7D-4149-89ED-2A2541AC1010}" destId="{C2DC5F80-5291-EB43-BA7B-F8FF21F481F8}" srcOrd="0" destOrd="0" presId="urn:microsoft.com/office/officeart/2005/8/layout/radial1"/>
    <dgm:cxn modelId="{867B7E56-0073-4391-B6BF-542B52972794}" type="presParOf" srcId="{C2DC5F80-5291-EB43-BA7B-F8FF21F481F8}" destId="{C5E187DA-5803-6A46-A9C7-F8C51B43FEC8}" srcOrd="0" destOrd="0" presId="urn:microsoft.com/office/officeart/2005/8/layout/radial1"/>
    <dgm:cxn modelId="{FDBDCBC8-F1A8-4154-B8B8-77B9D71BACDF}" type="presParOf" srcId="{C2DC5F80-5291-EB43-BA7B-F8FF21F481F8}" destId="{5A791B2A-FAD0-4171-9A5A-6A8EB1C989B9}" srcOrd="1" destOrd="0" presId="urn:microsoft.com/office/officeart/2005/8/layout/radial1"/>
    <dgm:cxn modelId="{575F98D6-9654-4669-94C2-8DF4905AB276}" type="presParOf" srcId="{5A791B2A-FAD0-4171-9A5A-6A8EB1C989B9}" destId="{CB4F7CA2-D1A4-4B1C-A04C-78973F407191}" srcOrd="0" destOrd="0" presId="urn:microsoft.com/office/officeart/2005/8/layout/radial1"/>
    <dgm:cxn modelId="{F18281AD-FFDC-46F5-8FA5-0362DED9EC0C}" type="presParOf" srcId="{C2DC5F80-5291-EB43-BA7B-F8FF21F481F8}" destId="{C6CA003C-F37D-4128-A520-5C290A02839F}" srcOrd="2" destOrd="0" presId="urn:microsoft.com/office/officeart/2005/8/layout/radial1"/>
    <dgm:cxn modelId="{FABD4E90-03F6-514B-A045-A7A344D9D9D0}" type="presParOf" srcId="{C2DC5F80-5291-EB43-BA7B-F8FF21F481F8}" destId="{8C5970F2-947E-774C-867E-E67D7729787B}" srcOrd="3" destOrd="0" presId="urn:microsoft.com/office/officeart/2005/8/layout/radial1"/>
    <dgm:cxn modelId="{BE21ED34-72F9-0844-8C8B-39FDA4B52BDB}" type="presParOf" srcId="{8C5970F2-947E-774C-867E-E67D7729787B}" destId="{22A9E2F1-C0B1-0341-BC9A-AF0EBD53F0BC}" srcOrd="0" destOrd="0" presId="urn:microsoft.com/office/officeart/2005/8/layout/radial1"/>
    <dgm:cxn modelId="{DAE292DF-789C-1B4C-ADE1-12E4A85ED1FA}" type="presParOf" srcId="{C2DC5F80-5291-EB43-BA7B-F8FF21F481F8}" destId="{A90FAD47-ADB2-2B40-AF07-47FFF6549DE8}" srcOrd="4"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0DE0BB-B9D8-8949-AEC2-354650EFF914}"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kumimoji="1" lang="ja-JP" altLang="en-US"/>
        </a:p>
      </dgm:t>
    </dgm:pt>
    <dgm:pt modelId="{98AAF2E8-E504-C04D-90CE-BABF6503E7E4}">
      <dgm:prSet phldrT="[テキスト]"/>
      <dgm:spPr>
        <a:ln w="3175">
          <a:solidFill>
            <a:schemeClr val="tx2"/>
          </a:solidFill>
        </a:ln>
        <a:effectLst/>
      </dgm:spPr>
      <dgm:t>
        <a:bodyPr/>
        <a:lstStyle/>
        <a:p>
          <a:r>
            <a:rPr kumimoji="1" lang="ja-JP" altLang="en-US" u="sng" dirty="0" smtClean="0"/>
            <a:t>バレンタイン</a:t>
          </a:r>
          <a:endParaRPr kumimoji="1" lang="ja-JP" altLang="en-US" u="sng" dirty="0"/>
        </a:p>
      </dgm:t>
    </dgm:pt>
    <dgm:pt modelId="{F142CEF0-2651-9F47-81E9-672488C147B5}" type="parTrans" cxnId="{7237F8CF-3C6D-744B-BDBC-14CA5256AB5D}">
      <dgm:prSet/>
      <dgm:spPr/>
      <dgm:t>
        <a:bodyPr/>
        <a:lstStyle/>
        <a:p>
          <a:endParaRPr kumimoji="1" lang="ja-JP" altLang="en-US"/>
        </a:p>
      </dgm:t>
    </dgm:pt>
    <dgm:pt modelId="{F82ED499-C6E3-F140-9F99-FBBD3A5DA370}" type="sibTrans" cxnId="{7237F8CF-3C6D-744B-BDBC-14CA5256AB5D}">
      <dgm:prSet/>
      <dgm:spPr/>
      <dgm:t>
        <a:bodyPr/>
        <a:lstStyle/>
        <a:p>
          <a:endParaRPr kumimoji="1" lang="ja-JP" altLang="en-US"/>
        </a:p>
      </dgm:t>
    </dgm:pt>
    <dgm:pt modelId="{115E68A0-EF2F-C649-A79E-723040F95678}">
      <dgm:prSet phldrT="[テキスト]"/>
      <dgm:spPr>
        <a:ln w="3175">
          <a:solidFill>
            <a:schemeClr val="tx2"/>
          </a:solidFill>
        </a:ln>
        <a:effectLst/>
      </dgm:spPr>
      <dgm:t>
        <a:bodyPr/>
        <a:lstStyle/>
        <a:p>
          <a:r>
            <a:rPr kumimoji="1" lang="ja-JP" altLang="en-US" dirty="0" smtClean="0"/>
            <a:t>チョコ</a:t>
          </a:r>
          <a:endParaRPr kumimoji="1" lang="ja-JP" altLang="en-US" dirty="0"/>
        </a:p>
      </dgm:t>
    </dgm:pt>
    <dgm:pt modelId="{88E88118-4456-5145-8D85-C402C96F0912}" type="parTrans" cxnId="{DE321185-0EE8-A749-A403-074FC4D7D420}">
      <dgm:prSet/>
      <dgm:spPr/>
      <dgm:t>
        <a:bodyPr/>
        <a:lstStyle/>
        <a:p>
          <a:endParaRPr kumimoji="1" lang="ja-JP" altLang="en-US"/>
        </a:p>
      </dgm:t>
    </dgm:pt>
    <dgm:pt modelId="{E36BDD7A-8519-014E-A7F8-AC7D85C0DF7A}" type="sibTrans" cxnId="{DE321185-0EE8-A749-A403-074FC4D7D420}">
      <dgm:prSet/>
      <dgm:spPr/>
      <dgm:t>
        <a:bodyPr/>
        <a:lstStyle/>
        <a:p>
          <a:endParaRPr kumimoji="1" lang="ja-JP" altLang="en-US"/>
        </a:p>
      </dgm:t>
    </dgm:pt>
    <dgm:pt modelId="{C2E8557C-6509-3148-986D-A7A78923E908}">
      <dgm:prSet phldrT="[テキスト]"/>
      <dgm:spPr>
        <a:solidFill>
          <a:schemeClr val="accent4"/>
        </a:solidFill>
        <a:ln w="3175">
          <a:solidFill>
            <a:schemeClr val="tx2"/>
          </a:solidFill>
        </a:ln>
        <a:effectLst/>
      </dgm:spPr>
      <dgm:t>
        <a:bodyPr/>
        <a:lstStyle/>
        <a:p>
          <a:r>
            <a:rPr kumimoji="1" lang="ja-JP" altLang="en-US" dirty="0" smtClean="0"/>
            <a:t>２月</a:t>
          </a:r>
          <a:endParaRPr kumimoji="1" lang="ja-JP" altLang="en-US" dirty="0"/>
        </a:p>
      </dgm:t>
    </dgm:pt>
    <dgm:pt modelId="{5F394C78-DD91-F944-A919-7EEF9A86BAC3}" type="parTrans" cxnId="{FE8A2D2C-D9E1-4441-B0F3-8A0CC19D3531}">
      <dgm:prSet/>
      <dgm:spPr/>
      <dgm:t>
        <a:bodyPr/>
        <a:lstStyle/>
        <a:p>
          <a:endParaRPr kumimoji="1" lang="ja-JP" altLang="en-US"/>
        </a:p>
      </dgm:t>
    </dgm:pt>
    <dgm:pt modelId="{A6B7CA57-A71A-5D41-B488-999E1AF40281}" type="sibTrans" cxnId="{FE8A2D2C-D9E1-4441-B0F3-8A0CC19D3531}">
      <dgm:prSet/>
      <dgm:spPr/>
      <dgm:t>
        <a:bodyPr/>
        <a:lstStyle/>
        <a:p>
          <a:endParaRPr kumimoji="1" lang="ja-JP" altLang="en-US"/>
        </a:p>
      </dgm:t>
    </dgm:pt>
    <dgm:pt modelId="{6698C687-34F3-314E-993B-B77052DD5C9A}" type="pres">
      <dgm:prSet presAssocID="{630DE0BB-B9D8-8949-AEC2-354650EFF914}" presName="cycle" presStyleCnt="0">
        <dgm:presLayoutVars>
          <dgm:chMax val="1"/>
          <dgm:dir/>
          <dgm:animLvl val="ctr"/>
          <dgm:resizeHandles val="exact"/>
        </dgm:presLayoutVars>
      </dgm:prSet>
      <dgm:spPr/>
      <dgm:t>
        <a:bodyPr/>
        <a:lstStyle/>
        <a:p>
          <a:endParaRPr kumimoji="1" lang="ja-JP" altLang="en-US"/>
        </a:p>
      </dgm:t>
    </dgm:pt>
    <dgm:pt modelId="{53261D35-9618-CA48-AFDE-17C15AE26B9C}" type="pres">
      <dgm:prSet presAssocID="{98AAF2E8-E504-C04D-90CE-BABF6503E7E4}" presName="centerShape" presStyleLbl="node0" presStyleIdx="0" presStyleCnt="1" custScaleX="141580" custScaleY="150199" custLinFactNeighborX="65779" custLinFactNeighborY="34981"/>
      <dgm:spPr/>
      <dgm:t>
        <a:bodyPr/>
        <a:lstStyle/>
        <a:p>
          <a:endParaRPr kumimoji="1" lang="ja-JP" altLang="en-US"/>
        </a:p>
      </dgm:t>
    </dgm:pt>
    <dgm:pt modelId="{CAF83C54-BF99-8743-AADB-83F5877C76BE}" type="pres">
      <dgm:prSet presAssocID="{88E88118-4456-5145-8D85-C402C96F0912}" presName="Name9" presStyleLbl="parChTrans1D2" presStyleIdx="0" presStyleCnt="2"/>
      <dgm:spPr/>
      <dgm:t>
        <a:bodyPr/>
        <a:lstStyle/>
        <a:p>
          <a:endParaRPr kumimoji="1" lang="ja-JP" altLang="en-US"/>
        </a:p>
      </dgm:t>
    </dgm:pt>
    <dgm:pt modelId="{0E142102-AD16-9748-914F-331842BB93B7}" type="pres">
      <dgm:prSet presAssocID="{88E88118-4456-5145-8D85-C402C96F0912}" presName="connTx" presStyleLbl="parChTrans1D2" presStyleIdx="0" presStyleCnt="2"/>
      <dgm:spPr/>
      <dgm:t>
        <a:bodyPr/>
        <a:lstStyle/>
        <a:p>
          <a:endParaRPr kumimoji="1" lang="ja-JP" altLang="en-US"/>
        </a:p>
      </dgm:t>
    </dgm:pt>
    <dgm:pt modelId="{60F52059-8BA7-6943-9208-9D92AB868BC9}" type="pres">
      <dgm:prSet presAssocID="{115E68A0-EF2F-C649-A79E-723040F95678}" presName="node" presStyleLbl="node1" presStyleIdx="0" presStyleCnt="2" custScaleX="141579" custScaleY="146514" custRadScaleRad="141858" custRadScaleInc="67377">
        <dgm:presLayoutVars>
          <dgm:bulletEnabled val="1"/>
        </dgm:presLayoutVars>
      </dgm:prSet>
      <dgm:spPr/>
      <dgm:t>
        <a:bodyPr/>
        <a:lstStyle/>
        <a:p>
          <a:endParaRPr kumimoji="1" lang="ja-JP" altLang="en-US"/>
        </a:p>
      </dgm:t>
    </dgm:pt>
    <dgm:pt modelId="{F9AA3418-17E8-7F4A-B30C-1B8705A4E2F4}" type="pres">
      <dgm:prSet presAssocID="{5F394C78-DD91-F944-A919-7EEF9A86BAC3}" presName="Name9" presStyleLbl="parChTrans1D2" presStyleIdx="1" presStyleCnt="2"/>
      <dgm:spPr/>
      <dgm:t>
        <a:bodyPr/>
        <a:lstStyle/>
        <a:p>
          <a:endParaRPr kumimoji="1" lang="ja-JP" altLang="en-US"/>
        </a:p>
      </dgm:t>
    </dgm:pt>
    <dgm:pt modelId="{09D25C57-572B-724A-B57B-22B7B4BDDACB}" type="pres">
      <dgm:prSet presAssocID="{5F394C78-DD91-F944-A919-7EEF9A86BAC3}" presName="connTx" presStyleLbl="parChTrans1D2" presStyleIdx="1" presStyleCnt="2"/>
      <dgm:spPr/>
      <dgm:t>
        <a:bodyPr/>
        <a:lstStyle/>
        <a:p>
          <a:endParaRPr kumimoji="1" lang="ja-JP" altLang="en-US"/>
        </a:p>
      </dgm:t>
    </dgm:pt>
    <dgm:pt modelId="{BFEFB1D1-28AD-9B4A-825F-7C402F813400}" type="pres">
      <dgm:prSet presAssocID="{C2E8557C-6509-3148-986D-A7A78923E908}" presName="node" presStyleLbl="node1" presStyleIdx="1" presStyleCnt="2" custRadScaleRad="51655" custRadScaleInc="-185059">
        <dgm:presLayoutVars>
          <dgm:bulletEnabled val="1"/>
        </dgm:presLayoutVars>
      </dgm:prSet>
      <dgm:spPr/>
      <dgm:t>
        <a:bodyPr/>
        <a:lstStyle/>
        <a:p>
          <a:endParaRPr kumimoji="1" lang="ja-JP" altLang="en-US"/>
        </a:p>
      </dgm:t>
    </dgm:pt>
  </dgm:ptLst>
  <dgm:cxnLst>
    <dgm:cxn modelId="{0EE37659-6CEE-2C41-9FD4-14E222EC7DAE}" type="presOf" srcId="{88E88118-4456-5145-8D85-C402C96F0912}" destId="{0E142102-AD16-9748-914F-331842BB93B7}" srcOrd="1" destOrd="0" presId="urn:microsoft.com/office/officeart/2005/8/layout/radial1"/>
    <dgm:cxn modelId="{E3852B42-DE9B-6E4A-9BEF-CB9F211EC904}" type="presOf" srcId="{115E68A0-EF2F-C649-A79E-723040F95678}" destId="{60F52059-8BA7-6943-9208-9D92AB868BC9}" srcOrd="0" destOrd="0" presId="urn:microsoft.com/office/officeart/2005/8/layout/radial1"/>
    <dgm:cxn modelId="{082CA3C4-23DF-2941-94EB-FA55131006B9}" type="presOf" srcId="{88E88118-4456-5145-8D85-C402C96F0912}" destId="{CAF83C54-BF99-8743-AADB-83F5877C76BE}" srcOrd="0" destOrd="0" presId="urn:microsoft.com/office/officeart/2005/8/layout/radial1"/>
    <dgm:cxn modelId="{13DC6AAA-2022-9945-986A-2526C7681029}" type="presOf" srcId="{C2E8557C-6509-3148-986D-A7A78923E908}" destId="{BFEFB1D1-28AD-9B4A-825F-7C402F813400}" srcOrd="0" destOrd="0" presId="urn:microsoft.com/office/officeart/2005/8/layout/radial1"/>
    <dgm:cxn modelId="{7237F8CF-3C6D-744B-BDBC-14CA5256AB5D}" srcId="{630DE0BB-B9D8-8949-AEC2-354650EFF914}" destId="{98AAF2E8-E504-C04D-90CE-BABF6503E7E4}" srcOrd="0" destOrd="0" parTransId="{F142CEF0-2651-9F47-81E9-672488C147B5}" sibTransId="{F82ED499-C6E3-F140-9F99-FBBD3A5DA370}"/>
    <dgm:cxn modelId="{4F3395E9-51E8-F246-9E0B-270D3E39F00F}" type="presOf" srcId="{5F394C78-DD91-F944-A919-7EEF9A86BAC3}" destId="{09D25C57-572B-724A-B57B-22B7B4BDDACB}" srcOrd="1" destOrd="0" presId="urn:microsoft.com/office/officeart/2005/8/layout/radial1"/>
    <dgm:cxn modelId="{BC2D7689-F659-E448-B224-4BE3299258F0}" type="presOf" srcId="{5F394C78-DD91-F944-A919-7EEF9A86BAC3}" destId="{F9AA3418-17E8-7F4A-B30C-1B8705A4E2F4}" srcOrd="0" destOrd="0" presId="urn:microsoft.com/office/officeart/2005/8/layout/radial1"/>
    <dgm:cxn modelId="{DE321185-0EE8-A749-A403-074FC4D7D420}" srcId="{98AAF2E8-E504-C04D-90CE-BABF6503E7E4}" destId="{115E68A0-EF2F-C649-A79E-723040F95678}" srcOrd="0" destOrd="0" parTransId="{88E88118-4456-5145-8D85-C402C96F0912}" sibTransId="{E36BDD7A-8519-014E-A7F8-AC7D85C0DF7A}"/>
    <dgm:cxn modelId="{FE8A2D2C-D9E1-4441-B0F3-8A0CC19D3531}" srcId="{98AAF2E8-E504-C04D-90CE-BABF6503E7E4}" destId="{C2E8557C-6509-3148-986D-A7A78923E908}" srcOrd="1" destOrd="0" parTransId="{5F394C78-DD91-F944-A919-7EEF9A86BAC3}" sibTransId="{A6B7CA57-A71A-5D41-B488-999E1AF40281}"/>
    <dgm:cxn modelId="{AC709CC1-D0D2-144C-BBED-62D721922552}" type="presOf" srcId="{98AAF2E8-E504-C04D-90CE-BABF6503E7E4}" destId="{53261D35-9618-CA48-AFDE-17C15AE26B9C}" srcOrd="0" destOrd="0" presId="urn:microsoft.com/office/officeart/2005/8/layout/radial1"/>
    <dgm:cxn modelId="{C7EB62AF-C6AA-0045-8902-32ADB8A4DA67}" type="presOf" srcId="{630DE0BB-B9D8-8949-AEC2-354650EFF914}" destId="{6698C687-34F3-314E-993B-B77052DD5C9A}" srcOrd="0" destOrd="0" presId="urn:microsoft.com/office/officeart/2005/8/layout/radial1"/>
    <dgm:cxn modelId="{970A1B2F-CAFF-B246-87EF-060834CE57F8}" type="presParOf" srcId="{6698C687-34F3-314E-993B-B77052DD5C9A}" destId="{53261D35-9618-CA48-AFDE-17C15AE26B9C}" srcOrd="0" destOrd="0" presId="urn:microsoft.com/office/officeart/2005/8/layout/radial1"/>
    <dgm:cxn modelId="{137BF3F2-083E-8E48-8F78-95DDCA094A54}" type="presParOf" srcId="{6698C687-34F3-314E-993B-B77052DD5C9A}" destId="{CAF83C54-BF99-8743-AADB-83F5877C76BE}" srcOrd="1" destOrd="0" presId="urn:microsoft.com/office/officeart/2005/8/layout/radial1"/>
    <dgm:cxn modelId="{9433D80C-9F88-174F-91EB-03A7DEB55392}" type="presParOf" srcId="{CAF83C54-BF99-8743-AADB-83F5877C76BE}" destId="{0E142102-AD16-9748-914F-331842BB93B7}" srcOrd="0" destOrd="0" presId="urn:microsoft.com/office/officeart/2005/8/layout/radial1"/>
    <dgm:cxn modelId="{EF051491-906D-8441-9D99-BA5496F7682D}" type="presParOf" srcId="{6698C687-34F3-314E-993B-B77052DD5C9A}" destId="{60F52059-8BA7-6943-9208-9D92AB868BC9}" srcOrd="2" destOrd="0" presId="urn:microsoft.com/office/officeart/2005/8/layout/radial1"/>
    <dgm:cxn modelId="{3F3318BD-B331-4A40-985A-FC667CDA8B8B}" type="presParOf" srcId="{6698C687-34F3-314E-993B-B77052DD5C9A}" destId="{F9AA3418-17E8-7F4A-B30C-1B8705A4E2F4}" srcOrd="3" destOrd="0" presId="urn:microsoft.com/office/officeart/2005/8/layout/radial1"/>
    <dgm:cxn modelId="{AB16FC97-4CC4-FF4E-9218-D6ADB30D43A7}" type="presParOf" srcId="{F9AA3418-17E8-7F4A-B30C-1B8705A4E2F4}" destId="{09D25C57-572B-724A-B57B-22B7B4BDDACB}" srcOrd="0" destOrd="0" presId="urn:microsoft.com/office/officeart/2005/8/layout/radial1"/>
    <dgm:cxn modelId="{B399AD3E-1B0C-9F45-828B-8D8BE38F8200}" type="presParOf" srcId="{6698C687-34F3-314E-993B-B77052DD5C9A}" destId="{BFEFB1D1-28AD-9B4A-825F-7C402F813400}" srcOrd="4" destOrd="0" presId="urn:microsoft.com/office/officeart/2005/8/layout/radial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F5C91E2-B223-C740-925B-A33AB1F3F207}"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kumimoji="1" lang="ja-JP" altLang="en-US"/>
        </a:p>
      </dgm:t>
    </dgm:pt>
    <dgm:pt modelId="{5E4963EE-AC07-2E47-BAA2-956D3C8FC66B}">
      <dgm:prSet phldrT="[テキスト]"/>
      <dgm:spPr>
        <a:ln>
          <a:solidFill>
            <a:schemeClr val="tx2"/>
          </a:solidFill>
        </a:ln>
      </dgm:spPr>
      <dgm:t>
        <a:bodyPr/>
        <a:lstStyle/>
        <a:p>
          <a:r>
            <a:rPr kumimoji="1" lang="ja-JP" altLang="en-US" u="sng" dirty="0" smtClean="0"/>
            <a:t>バレンタイン</a:t>
          </a:r>
          <a:endParaRPr kumimoji="1" lang="ja-JP" altLang="en-US" u="sng" dirty="0"/>
        </a:p>
      </dgm:t>
    </dgm:pt>
    <dgm:pt modelId="{44A06F14-7F93-5345-B573-82BBD05D2D5F}" type="parTrans" cxnId="{21AB9A66-C120-CF44-994A-38CE2AFAED05}">
      <dgm:prSet/>
      <dgm:spPr/>
      <dgm:t>
        <a:bodyPr/>
        <a:lstStyle/>
        <a:p>
          <a:endParaRPr kumimoji="1" lang="ja-JP" altLang="en-US"/>
        </a:p>
      </dgm:t>
    </dgm:pt>
    <dgm:pt modelId="{AE70149E-CFCC-664C-96D7-D1E8BA6C154E}" type="sibTrans" cxnId="{21AB9A66-C120-CF44-994A-38CE2AFAED05}">
      <dgm:prSet/>
      <dgm:spPr/>
      <dgm:t>
        <a:bodyPr/>
        <a:lstStyle/>
        <a:p>
          <a:endParaRPr kumimoji="1" lang="ja-JP" altLang="en-US"/>
        </a:p>
      </dgm:t>
    </dgm:pt>
    <dgm:pt modelId="{2A209749-9912-3547-8805-09D38FE67705}">
      <dgm:prSet phldrT="[テキスト]"/>
      <dgm:spPr>
        <a:ln>
          <a:solidFill>
            <a:schemeClr val="tx2"/>
          </a:solidFill>
        </a:ln>
      </dgm:spPr>
      <dgm:t>
        <a:bodyPr/>
        <a:lstStyle/>
        <a:p>
          <a:r>
            <a:rPr kumimoji="1" lang="ja-JP" altLang="en-US" dirty="0" smtClean="0"/>
            <a:t>チョコ</a:t>
          </a:r>
          <a:endParaRPr kumimoji="1" lang="ja-JP" altLang="en-US" dirty="0"/>
        </a:p>
      </dgm:t>
    </dgm:pt>
    <dgm:pt modelId="{59724004-D5FD-2449-B6D8-458FE4A6DB2F}" type="parTrans" cxnId="{D6DC239F-F62E-CE46-9139-33EA4424F071}">
      <dgm:prSet/>
      <dgm:spPr/>
      <dgm:t>
        <a:bodyPr/>
        <a:lstStyle/>
        <a:p>
          <a:endParaRPr kumimoji="1" lang="ja-JP" altLang="en-US"/>
        </a:p>
      </dgm:t>
    </dgm:pt>
    <dgm:pt modelId="{C0D96D9E-D77D-B342-ABE1-E26EFA5E74DA}" type="sibTrans" cxnId="{D6DC239F-F62E-CE46-9139-33EA4424F071}">
      <dgm:prSet/>
      <dgm:spPr/>
      <dgm:t>
        <a:bodyPr/>
        <a:lstStyle/>
        <a:p>
          <a:endParaRPr kumimoji="1" lang="ja-JP" altLang="en-US"/>
        </a:p>
      </dgm:t>
    </dgm:pt>
    <dgm:pt modelId="{820A21D4-A952-084A-B67B-702F6C92D73B}">
      <dgm:prSet phldrT="[テキスト]"/>
      <dgm:spPr>
        <a:solidFill>
          <a:schemeClr val="accent5">
            <a:lumMod val="40000"/>
            <a:lumOff val="60000"/>
          </a:schemeClr>
        </a:solidFill>
        <a:ln>
          <a:solidFill>
            <a:schemeClr val="tx2"/>
          </a:solidFill>
        </a:ln>
      </dgm:spPr>
      <dgm:t>
        <a:bodyPr/>
        <a:lstStyle/>
        <a:p>
          <a:r>
            <a:rPr kumimoji="1" lang="ja-JP" altLang="en-US" dirty="0" smtClean="0">
              <a:solidFill>
                <a:schemeClr val="tx2"/>
              </a:solidFill>
            </a:rPr>
            <a:t>傘</a:t>
          </a:r>
          <a:endParaRPr kumimoji="1" lang="ja-JP" altLang="en-US" dirty="0">
            <a:solidFill>
              <a:schemeClr val="tx2"/>
            </a:solidFill>
          </a:endParaRPr>
        </a:p>
      </dgm:t>
    </dgm:pt>
    <dgm:pt modelId="{F9E1C347-0DF4-5248-896F-509531789EE6}" type="parTrans" cxnId="{7BC1867C-AD41-4E40-AFD4-2EEA5864A7B5}">
      <dgm:prSet/>
      <dgm:spPr/>
      <dgm:t>
        <a:bodyPr/>
        <a:lstStyle/>
        <a:p>
          <a:endParaRPr kumimoji="1" lang="ja-JP" altLang="en-US"/>
        </a:p>
      </dgm:t>
    </dgm:pt>
    <dgm:pt modelId="{CC858CCC-C62E-424C-AD55-7F1554F9C84C}" type="sibTrans" cxnId="{7BC1867C-AD41-4E40-AFD4-2EEA5864A7B5}">
      <dgm:prSet/>
      <dgm:spPr/>
      <dgm:t>
        <a:bodyPr/>
        <a:lstStyle/>
        <a:p>
          <a:endParaRPr kumimoji="1" lang="ja-JP" altLang="en-US"/>
        </a:p>
      </dgm:t>
    </dgm:pt>
    <dgm:pt modelId="{B284B6E3-97CC-4146-8F1D-E0649FE41691}" type="pres">
      <dgm:prSet presAssocID="{7F5C91E2-B223-C740-925B-A33AB1F3F207}" presName="cycle" presStyleCnt="0">
        <dgm:presLayoutVars>
          <dgm:chMax val="1"/>
          <dgm:dir/>
          <dgm:animLvl val="ctr"/>
          <dgm:resizeHandles val="exact"/>
        </dgm:presLayoutVars>
      </dgm:prSet>
      <dgm:spPr/>
      <dgm:t>
        <a:bodyPr/>
        <a:lstStyle/>
        <a:p>
          <a:endParaRPr kumimoji="1" lang="ja-JP" altLang="en-US"/>
        </a:p>
      </dgm:t>
    </dgm:pt>
    <dgm:pt modelId="{31C70913-0B3C-4545-BD1E-4EE824B15BCE}" type="pres">
      <dgm:prSet presAssocID="{5E4963EE-AC07-2E47-BAA2-956D3C8FC66B}" presName="centerShape" presStyleLbl="node0" presStyleIdx="0" presStyleCnt="1" custScaleX="124053" custScaleY="120674" custLinFactNeighborX="-20959" custLinFactNeighborY="24982"/>
      <dgm:spPr/>
      <dgm:t>
        <a:bodyPr/>
        <a:lstStyle/>
        <a:p>
          <a:endParaRPr kumimoji="1" lang="ja-JP" altLang="en-US"/>
        </a:p>
      </dgm:t>
    </dgm:pt>
    <dgm:pt modelId="{BACB683C-4753-7A48-9061-2CB0E956BD7E}" type="pres">
      <dgm:prSet presAssocID="{59724004-D5FD-2449-B6D8-458FE4A6DB2F}" presName="Name9" presStyleLbl="parChTrans1D2" presStyleIdx="0" presStyleCnt="2"/>
      <dgm:spPr/>
      <dgm:t>
        <a:bodyPr/>
        <a:lstStyle/>
        <a:p>
          <a:endParaRPr kumimoji="1" lang="ja-JP" altLang="en-US"/>
        </a:p>
      </dgm:t>
    </dgm:pt>
    <dgm:pt modelId="{0903D847-C452-5F42-9CF0-DF3725E9192B}" type="pres">
      <dgm:prSet presAssocID="{59724004-D5FD-2449-B6D8-458FE4A6DB2F}" presName="connTx" presStyleLbl="parChTrans1D2" presStyleIdx="0" presStyleCnt="2"/>
      <dgm:spPr/>
      <dgm:t>
        <a:bodyPr/>
        <a:lstStyle/>
        <a:p>
          <a:endParaRPr kumimoji="1" lang="ja-JP" altLang="en-US"/>
        </a:p>
      </dgm:t>
    </dgm:pt>
    <dgm:pt modelId="{D9F508C4-BF7E-B54B-8F65-5AA1DFD423F2}" type="pres">
      <dgm:prSet presAssocID="{2A209749-9912-3547-8805-09D38FE67705}" presName="node" presStyleLbl="node1" presStyleIdx="0" presStyleCnt="2" custScaleX="114976" custScaleY="107909" custRadScaleRad="112209" custRadScaleInc="-70044">
        <dgm:presLayoutVars>
          <dgm:bulletEnabled val="1"/>
        </dgm:presLayoutVars>
      </dgm:prSet>
      <dgm:spPr/>
      <dgm:t>
        <a:bodyPr/>
        <a:lstStyle/>
        <a:p>
          <a:endParaRPr kumimoji="1" lang="ja-JP" altLang="en-US"/>
        </a:p>
      </dgm:t>
    </dgm:pt>
    <dgm:pt modelId="{89B8A433-B8F1-B34D-9C89-F071D0C88D5A}" type="pres">
      <dgm:prSet presAssocID="{F9E1C347-0DF4-5248-896F-509531789EE6}" presName="Name9" presStyleLbl="parChTrans1D2" presStyleIdx="1" presStyleCnt="2"/>
      <dgm:spPr/>
      <dgm:t>
        <a:bodyPr/>
        <a:lstStyle/>
        <a:p>
          <a:endParaRPr kumimoji="1" lang="ja-JP" altLang="en-US"/>
        </a:p>
      </dgm:t>
    </dgm:pt>
    <dgm:pt modelId="{59B4F2B4-ECD3-5E4F-A84F-E88616CC0259}" type="pres">
      <dgm:prSet presAssocID="{F9E1C347-0DF4-5248-896F-509531789EE6}" presName="connTx" presStyleLbl="parChTrans1D2" presStyleIdx="1" presStyleCnt="2"/>
      <dgm:spPr/>
      <dgm:t>
        <a:bodyPr/>
        <a:lstStyle/>
        <a:p>
          <a:endParaRPr kumimoji="1" lang="ja-JP" altLang="en-US"/>
        </a:p>
      </dgm:t>
    </dgm:pt>
    <dgm:pt modelId="{9EA65ABC-1696-6843-8AC0-14C5E7324944}" type="pres">
      <dgm:prSet presAssocID="{820A21D4-A952-084A-B67B-702F6C92D73B}" presName="node" presStyleLbl="node1" presStyleIdx="1" presStyleCnt="2" custScaleX="72768" custScaleY="53431" custRadScaleRad="81390" custRadScaleInc="188992">
        <dgm:presLayoutVars>
          <dgm:bulletEnabled val="1"/>
        </dgm:presLayoutVars>
      </dgm:prSet>
      <dgm:spPr/>
      <dgm:t>
        <a:bodyPr/>
        <a:lstStyle/>
        <a:p>
          <a:endParaRPr kumimoji="1" lang="ja-JP" altLang="en-US"/>
        </a:p>
      </dgm:t>
    </dgm:pt>
  </dgm:ptLst>
  <dgm:cxnLst>
    <dgm:cxn modelId="{20795950-B375-8C44-9B85-380E24D3B26D}" type="presOf" srcId="{F9E1C347-0DF4-5248-896F-509531789EE6}" destId="{59B4F2B4-ECD3-5E4F-A84F-E88616CC0259}" srcOrd="1" destOrd="0" presId="urn:microsoft.com/office/officeart/2005/8/layout/radial1"/>
    <dgm:cxn modelId="{948EABBD-BD7B-9948-A655-4217B9D62BE9}" type="presOf" srcId="{59724004-D5FD-2449-B6D8-458FE4A6DB2F}" destId="{BACB683C-4753-7A48-9061-2CB0E956BD7E}" srcOrd="0" destOrd="0" presId="urn:microsoft.com/office/officeart/2005/8/layout/radial1"/>
    <dgm:cxn modelId="{E4D2C189-7162-1244-B927-D0A9268ED4AD}" type="presOf" srcId="{F9E1C347-0DF4-5248-896F-509531789EE6}" destId="{89B8A433-B8F1-B34D-9C89-F071D0C88D5A}" srcOrd="0" destOrd="0" presId="urn:microsoft.com/office/officeart/2005/8/layout/radial1"/>
    <dgm:cxn modelId="{A4EA4190-7A1F-0745-AD71-E9D0393D1390}" type="presOf" srcId="{820A21D4-A952-084A-B67B-702F6C92D73B}" destId="{9EA65ABC-1696-6843-8AC0-14C5E7324944}" srcOrd="0" destOrd="0" presId="urn:microsoft.com/office/officeart/2005/8/layout/radial1"/>
    <dgm:cxn modelId="{C1049AE8-84B9-AB4F-B464-54C5E2A00910}" type="presOf" srcId="{7F5C91E2-B223-C740-925B-A33AB1F3F207}" destId="{B284B6E3-97CC-4146-8F1D-E0649FE41691}" srcOrd="0" destOrd="0" presId="urn:microsoft.com/office/officeart/2005/8/layout/radial1"/>
    <dgm:cxn modelId="{7BC1867C-AD41-4E40-AFD4-2EEA5864A7B5}" srcId="{5E4963EE-AC07-2E47-BAA2-956D3C8FC66B}" destId="{820A21D4-A952-084A-B67B-702F6C92D73B}" srcOrd="1" destOrd="0" parTransId="{F9E1C347-0DF4-5248-896F-509531789EE6}" sibTransId="{CC858CCC-C62E-424C-AD55-7F1554F9C84C}"/>
    <dgm:cxn modelId="{D6DC239F-F62E-CE46-9139-33EA4424F071}" srcId="{5E4963EE-AC07-2E47-BAA2-956D3C8FC66B}" destId="{2A209749-9912-3547-8805-09D38FE67705}" srcOrd="0" destOrd="0" parTransId="{59724004-D5FD-2449-B6D8-458FE4A6DB2F}" sibTransId="{C0D96D9E-D77D-B342-ABE1-E26EFA5E74DA}"/>
    <dgm:cxn modelId="{4CC2E9CC-E341-F047-943B-15E7C916077F}" type="presOf" srcId="{5E4963EE-AC07-2E47-BAA2-956D3C8FC66B}" destId="{31C70913-0B3C-4545-BD1E-4EE824B15BCE}" srcOrd="0" destOrd="0" presId="urn:microsoft.com/office/officeart/2005/8/layout/radial1"/>
    <dgm:cxn modelId="{57EA8364-5253-A94F-9A90-E4FCFB267B78}" type="presOf" srcId="{2A209749-9912-3547-8805-09D38FE67705}" destId="{D9F508C4-BF7E-B54B-8F65-5AA1DFD423F2}" srcOrd="0" destOrd="0" presId="urn:microsoft.com/office/officeart/2005/8/layout/radial1"/>
    <dgm:cxn modelId="{6E827AD2-0048-0D42-85E5-9EC699B53378}" type="presOf" srcId="{59724004-D5FD-2449-B6D8-458FE4A6DB2F}" destId="{0903D847-C452-5F42-9CF0-DF3725E9192B}" srcOrd="1" destOrd="0" presId="urn:microsoft.com/office/officeart/2005/8/layout/radial1"/>
    <dgm:cxn modelId="{21AB9A66-C120-CF44-994A-38CE2AFAED05}" srcId="{7F5C91E2-B223-C740-925B-A33AB1F3F207}" destId="{5E4963EE-AC07-2E47-BAA2-956D3C8FC66B}" srcOrd="0" destOrd="0" parTransId="{44A06F14-7F93-5345-B573-82BBD05D2D5F}" sibTransId="{AE70149E-CFCC-664C-96D7-D1E8BA6C154E}"/>
    <dgm:cxn modelId="{5AEBF2D8-71B6-924F-BB4D-878EE2209E94}" type="presParOf" srcId="{B284B6E3-97CC-4146-8F1D-E0649FE41691}" destId="{31C70913-0B3C-4545-BD1E-4EE824B15BCE}" srcOrd="0" destOrd="0" presId="urn:microsoft.com/office/officeart/2005/8/layout/radial1"/>
    <dgm:cxn modelId="{9E3D60DF-0F62-0A49-A4F1-07951755A992}" type="presParOf" srcId="{B284B6E3-97CC-4146-8F1D-E0649FE41691}" destId="{BACB683C-4753-7A48-9061-2CB0E956BD7E}" srcOrd="1" destOrd="0" presId="urn:microsoft.com/office/officeart/2005/8/layout/radial1"/>
    <dgm:cxn modelId="{504197A4-1C6D-F94B-9F11-B18016000B96}" type="presParOf" srcId="{BACB683C-4753-7A48-9061-2CB0E956BD7E}" destId="{0903D847-C452-5F42-9CF0-DF3725E9192B}" srcOrd="0" destOrd="0" presId="urn:microsoft.com/office/officeart/2005/8/layout/radial1"/>
    <dgm:cxn modelId="{EFF6B2DB-4C12-2B48-842B-2C4C39DF9195}" type="presParOf" srcId="{B284B6E3-97CC-4146-8F1D-E0649FE41691}" destId="{D9F508C4-BF7E-B54B-8F65-5AA1DFD423F2}" srcOrd="2" destOrd="0" presId="urn:microsoft.com/office/officeart/2005/8/layout/radial1"/>
    <dgm:cxn modelId="{AA457DF4-E8FB-2348-ADDE-8635DE7931A0}" type="presParOf" srcId="{B284B6E3-97CC-4146-8F1D-E0649FE41691}" destId="{89B8A433-B8F1-B34D-9C89-F071D0C88D5A}" srcOrd="3" destOrd="0" presId="urn:microsoft.com/office/officeart/2005/8/layout/radial1"/>
    <dgm:cxn modelId="{F4D126C9-B5A6-9A41-B87D-7D2790E22DC1}" type="presParOf" srcId="{89B8A433-B8F1-B34D-9C89-F071D0C88D5A}" destId="{59B4F2B4-ECD3-5E4F-A84F-E88616CC0259}" srcOrd="0" destOrd="0" presId="urn:microsoft.com/office/officeart/2005/8/layout/radial1"/>
    <dgm:cxn modelId="{21AC9299-3CD2-394A-B897-7743D74C6A67}" type="presParOf" srcId="{B284B6E3-97CC-4146-8F1D-E0649FE41691}" destId="{9EA65ABC-1696-6843-8AC0-14C5E7324944}" srcOrd="4" destOrd="0" presId="urn:microsoft.com/office/officeart/2005/8/layout/radial1"/>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E187DA-5803-6A46-A9C7-F8C51B43FEC8}">
      <dsp:nvSpPr>
        <dsp:cNvPr id="0" name=""/>
        <dsp:cNvSpPr/>
      </dsp:nvSpPr>
      <dsp:spPr>
        <a:xfrm>
          <a:off x="790518" y="1882522"/>
          <a:ext cx="1440309" cy="1542753"/>
        </a:xfrm>
        <a:prstGeom prst="ellipse">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w="3175">
          <a:solidFill>
            <a:schemeClr val="tx2"/>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r>
            <a:rPr kumimoji="1" lang="ja-JP" altLang="en-US" sz="2700" u="sng" kern="1200" dirty="0" smtClean="0"/>
            <a:t>バレンタイン</a:t>
          </a:r>
          <a:endParaRPr kumimoji="1" lang="ja-JP" altLang="en-US" sz="2700" u="sng" kern="1200" dirty="0"/>
        </a:p>
      </dsp:txBody>
      <dsp:txXfrm>
        <a:off x="1001446" y="2108453"/>
        <a:ext cx="1018453" cy="1090891"/>
      </dsp:txXfrm>
    </dsp:sp>
    <dsp:sp modelId="{5A791B2A-FAD0-4171-9A5A-6A8EB1C989B9}">
      <dsp:nvSpPr>
        <dsp:cNvPr id="0" name=""/>
        <dsp:cNvSpPr/>
      </dsp:nvSpPr>
      <dsp:spPr>
        <a:xfrm rot="18920531">
          <a:off x="1952573" y="1898571"/>
          <a:ext cx="605646" cy="38891"/>
        </a:xfrm>
        <a:custGeom>
          <a:avLst/>
          <a:gdLst/>
          <a:ahLst/>
          <a:cxnLst/>
          <a:rect l="0" t="0" r="0" b="0"/>
          <a:pathLst>
            <a:path>
              <a:moveTo>
                <a:pt x="0" y="19445"/>
              </a:moveTo>
              <a:lnTo>
                <a:pt x="605646" y="19445"/>
              </a:lnTo>
            </a:path>
          </a:pathLst>
        </a:custGeom>
        <a:noFill/>
        <a:ln w="57150" cap="flat" cmpd="sng" algn="ctr">
          <a:solidFill>
            <a:schemeClr val="tx1"/>
          </a:solidFill>
          <a:prstDash val="sysDot"/>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240256" y="1902876"/>
        <a:ext cx="30282" cy="30282"/>
      </dsp:txXfrm>
    </dsp:sp>
    <dsp:sp modelId="{C6CA003C-F37D-4128-A520-5C290A02839F}">
      <dsp:nvSpPr>
        <dsp:cNvPr id="0" name=""/>
        <dsp:cNvSpPr/>
      </dsp:nvSpPr>
      <dsp:spPr>
        <a:xfrm>
          <a:off x="2288718" y="604906"/>
          <a:ext cx="1280072" cy="1295496"/>
        </a:xfrm>
        <a:prstGeom prst="ellipse">
          <a:avLst/>
        </a:prstGeom>
        <a:gradFill rotWithShape="0">
          <a:gsLst>
            <a:gs pos="0">
              <a:srgbClr val="A603AB"/>
            </a:gs>
            <a:gs pos="21001">
              <a:srgbClr val="0819FB"/>
            </a:gs>
            <a:gs pos="35001">
              <a:srgbClr val="1A8D48"/>
            </a:gs>
            <a:gs pos="52000">
              <a:srgbClr val="FFFF00"/>
            </a:gs>
            <a:gs pos="73000">
              <a:srgbClr val="EE3F17"/>
            </a:gs>
            <a:gs pos="88000">
              <a:srgbClr val="E81766"/>
            </a:gs>
            <a:gs pos="100000">
              <a:srgbClr val="A603AB"/>
            </a:gs>
          </a:gsLst>
          <a:lin ang="16200000" scaled="0"/>
        </a:gradFill>
        <a:ln w="57150">
          <a:solidFill>
            <a:schemeClr val="tx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kumimoji="1" lang="ja-JP" altLang="en-US" sz="2300" kern="1200" dirty="0" smtClean="0">
              <a:solidFill>
                <a:srgbClr val="000103"/>
              </a:solidFill>
            </a:rPr>
            <a:t>編み物</a:t>
          </a:r>
          <a:endParaRPr kumimoji="1" lang="ja-JP" altLang="en-US" sz="2300" kern="1200" dirty="0">
            <a:solidFill>
              <a:srgbClr val="000103"/>
            </a:solidFill>
          </a:endParaRPr>
        </a:p>
      </dsp:txBody>
      <dsp:txXfrm>
        <a:off x="2476180" y="794627"/>
        <a:ext cx="905148" cy="916054"/>
      </dsp:txXfrm>
    </dsp:sp>
    <dsp:sp modelId="{8C5970F2-947E-774C-867E-E67D7729787B}">
      <dsp:nvSpPr>
        <dsp:cNvPr id="0" name=""/>
        <dsp:cNvSpPr/>
      </dsp:nvSpPr>
      <dsp:spPr>
        <a:xfrm rot="16211400">
          <a:off x="1382428" y="1731845"/>
          <a:ext cx="262474" cy="38891"/>
        </a:xfrm>
        <a:custGeom>
          <a:avLst/>
          <a:gdLst/>
          <a:ahLst/>
          <a:cxnLst/>
          <a:rect l="0" t="0" r="0" b="0"/>
          <a:pathLst>
            <a:path>
              <a:moveTo>
                <a:pt x="0" y="19445"/>
              </a:moveTo>
              <a:lnTo>
                <a:pt x="262474" y="19445"/>
              </a:lnTo>
            </a:path>
          </a:pathLst>
        </a:custGeom>
        <a:noFill/>
        <a:ln w="9525" cap="flat" cmpd="sng" algn="ctr">
          <a:solidFill>
            <a:schemeClr val="tx2"/>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1507103" y="1744729"/>
        <a:ext cx="13123" cy="13123"/>
      </dsp:txXfrm>
    </dsp:sp>
    <dsp:sp modelId="{A90FAD47-ADB2-2B40-AF07-47FFF6549DE8}">
      <dsp:nvSpPr>
        <dsp:cNvPr id="0" name=""/>
        <dsp:cNvSpPr/>
      </dsp:nvSpPr>
      <dsp:spPr>
        <a:xfrm>
          <a:off x="990410" y="698584"/>
          <a:ext cx="1050436" cy="921472"/>
        </a:xfrm>
        <a:prstGeom prst="ellipse">
          <a:avLst/>
        </a:prstGeom>
        <a:gradFill flip="none" rotWithShape="1">
          <a:gsLst>
            <a:gs pos="0">
              <a:schemeClr val="accent1"/>
            </a:gs>
            <a:gs pos="100000">
              <a:srgbClr val="FFFFFF"/>
            </a:gs>
          </a:gsLst>
          <a:lin ang="16200000" scaled="0"/>
          <a:tileRect/>
        </a:gradFill>
        <a:ln w="3175">
          <a:solidFill>
            <a:schemeClr val="tx1"/>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kumimoji="1" lang="ja-JP" altLang="en-US" sz="2300" kern="1200" dirty="0" smtClean="0">
              <a:solidFill>
                <a:schemeClr val="bg2"/>
              </a:solidFill>
            </a:rPr>
            <a:t>チョコ</a:t>
          </a:r>
          <a:endParaRPr kumimoji="1" lang="ja-JP" altLang="en-US" sz="2300" kern="1200" dirty="0">
            <a:solidFill>
              <a:schemeClr val="bg2"/>
            </a:solidFill>
          </a:endParaRPr>
        </a:p>
      </dsp:txBody>
      <dsp:txXfrm>
        <a:off x="1144243" y="833530"/>
        <a:ext cx="742770" cy="6515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4401053-0F85-004A-8286-95F67C981E69}" type="datetimeFigureOut">
              <a:rPr lang="ja-JP" altLang="en-US" smtClean="0"/>
              <a:pPr/>
              <a:t>12/12/19</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5DA8CB-D738-2344-967E-EFCD06E81264}" type="slidenum">
              <a:rPr lang="ja-JP" altLang="en-US" smtClean="0"/>
              <a:pPr/>
              <a:t>‹#›</a:t>
            </a:fld>
            <a:endParaRPr lang="ja-JP" altLang="en-US"/>
          </a:p>
        </p:txBody>
      </p:sp>
    </p:spTree>
    <p:extLst>
      <p:ext uri="{BB962C8B-B14F-4D97-AF65-F5344CB8AC3E}">
        <p14:creationId xmlns:p14="http://schemas.microsoft.com/office/powerpoint/2010/main" val="35077280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A46397-BE0E-D24C-8E39-E394166FCEDF}" type="datetimeFigureOut">
              <a:rPr lang="ja-JP" altLang="en-US" smtClean="0"/>
              <a:pPr/>
              <a:t>12/12/19</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775C37-EC4A-2744-B660-2327BFEEE3D6}" type="slidenum">
              <a:rPr lang="ja-JP" altLang="en-US" smtClean="0"/>
              <a:pPr/>
              <a:t>‹#›</a:t>
            </a:fld>
            <a:endParaRPr lang="ja-JP" altLang="en-US"/>
          </a:p>
        </p:txBody>
      </p:sp>
    </p:spTree>
    <p:extLst>
      <p:ext uri="{BB962C8B-B14F-4D97-AF65-F5344CB8AC3E}">
        <p14:creationId xmlns:p14="http://schemas.microsoft.com/office/powerpoint/2010/main" val="78839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お手元に資料が</a:t>
            </a:r>
            <a:r>
              <a:rPr kumimoji="1" lang="en-US" altLang="ja-JP" sz="1200" kern="1200" dirty="0" smtClean="0">
                <a:solidFill>
                  <a:schemeClr val="tx1"/>
                </a:solidFill>
                <a:effectLst/>
                <a:latin typeface="+mn-lt"/>
                <a:ea typeface="+mn-ea"/>
                <a:cs typeface="+mn-cs"/>
              </a:rPr>
              <a:t>5</a:t>
            </a:r>
            <a:r>
              <a:rPr kumimoji="1" lang="ja-JP" altLang="ja-JP" sz="1200" kern="1200" dirty="0" smtClean="0">
                <a:solidFill>
                  <a:schemeClr val="tx1"/>
                </a:solidFill>
                <a:effectLst/>
                <a:latin typeface="+mn-lt"/>
                <a:ea typeface="+mn-ea"/>
                <a:cs typeface="+mn-cs"/>
              </a:rPr>
              <a:t>枚あることを確認してください。それでは「クロスＭＤと快楽的買物行動との関係性」の発表を始めさせていただきます。発表者は國分、須田、福井、藤倉です。よろしくお願いします。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1</a:t>
            </a:fld>
            <a:endParaRPr lang="ja-JP" altLang="en-US"/>
          </a:p>
        </p:txBody>
      </p:sp>
    </p:spTree>
    <p:extLst>
      <p:ext uri="{BB962C8B-B14F-4D97-AF65-F5344CB8AC3E}">
        <p14:creationId xmlns:p14="http://schemas.microsoft.com/office/powerpoint/2010/main" val="1566331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また企業は一般的な商品分類に基づいて商品を陳列するだけでなく、個人の購買履歴、関連商品の購買動向が把握できる</a:t>
            </a:r>
            <a:r>
              <a:rPr kumimoji="1" lang="en-US" altLang="ja-JP" sz="1200" kern="1200" dirty="0" smtClean="0">
                <a:solidFill>
                  <a:schemeClr val="tx1"/>
                </a:solidFill>
                <a:effectLst/>
                <a:latin typeface="+mn-lt"/>
                <a:ea typeface="+mn-ea"/>
                <a:cs typeface="+mn-cs"/>
              </a:rPr>
              <a:t>POS</a:t>
            </a:r>
            <a:r>
              <a:rPr kumimoji="1" lang="ja-JP" altLang="ja-JP" sz="1200" kern="1200" dirty="0" smtClean="0">
                <a:solidFill>
                  <a:schemeClr val="tx1"/>
                </a:solidFill>
                <a:effectLst/>
                <a:latin typeface="+mn-lt"/>
                <a:ea typeface="+mn-ea"/>
                <a:cs typeface="+mn-cs"/>
              </a:rPr>
              <a:t>システムを利用したり、販売地域の特性を分析するなどして、消費者に合わせた商品の組み合わせ陳列を行っています。このような商品の組み合わせは、チョコレート作りキットとラッピングというように、消費者にすんなりと受容されるあたりまえの組み合わせだといえます。このような組み合わせによって、消費者の利便性や関連購買が促進され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10</a:t>
            </a:fld>
            <a:endParaRPr lang="ja-JP" altLang="en-US"/>
          </a:p>
        </p:txBody>
      </p:sp>
    </p:spTree>
    <p:extLst>
      <p:ext uri="{BB962C8B-B14F-4D97-AF65-F5344CB8AC3E}">
        <p14:creationId xmlns:p14="http://schemas.microsoft.com/office/powerpoint/2010/main" val="1777334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また企業は一般的な商品分類に基づいて商品を陳列するだけでなく、個人の購買履歴、関連商品の購買動向が把握できる</a:t>
            </a:r>
            <a:r>
              <a:rPr kumimoji="1" lang="en-US" altLang="ja-JP" sz="1200" kern="1200" dirty="0" smtClean="0">
                <a:solidFill>
                  <a:schemeClr val="tx1"/>
                </a:solidFill>
                <a:effectLst/>
                <a:latin typeface="+mn-lt"/>
                <a:ea typeface="+mn-ea"/>
                <a:cs typeface="+mn-cs"/>
              </a:rPr>
              <a:t>POS</a:t>
            </a:r>
            <a:r>
              <a:rPr kumimoji="1" lang="ja-JP" altLang="ja-JP" sz="1200" kern="1200" dirty="0" smtClean="0">
                <a:solidFill>
                  <a:schemeClr val="tx1"/>
                </a:solidFill>
                <a:effectLst/>
                <a:latin typeface="+mn-lt"/>
                <a:ea typeface="+mn-ea"/>
                <a:cs typeface="+mn-cs"/>
              </a:rPr>
              <a:t>システムを利用したり、販売地域の特性を分析するなどして、消費者に合わせた商品の組み合わせ陳列を行っています。このような商品の組み合わせは、チョコレート作りキットとラッピングというように、消費者にすんなりと受容されるあたりまえの組み合わせだといえます。このような組み合わせによって、消費者の利便性や関連購買が促進され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11</a:t>
            </a:fld>
            <a:endParaRPr lang="ja-JP" altLang="en-US"/>
          </a:p>
        </p:txBody>
      </p:sp>
    </p:spTree>
    <p:extLst>
      <p:ext uri="{BB962C8B-B14F-4D97-AF65-F5344CB8AC3E}">
        <p14:creationId xmlns:p14="http://schemas.microsoft.com/office/powerpoint/2010/main" val="1777334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それに対して、チョコレートキットと編み物キットは消費者にすんなりと受容される組み合わせではありませんが、その組み合わせから楽しさという「感情」が生まれました。</a:t>
            </a:r>
          </a:p>
          <a:p>
            <a:pPr>
              <a:buNone/>
            </a:pPr>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12</a:t>
            </a:fld>
            <a:endParaRPr lang="ja-JP" altLang="en-US"/>
          </a:p>
        </p:txBody>
      </p:sp>
    </p:spTree>
    <p:extLst>
      <p:ext uri="{BB962C8B-B14F-4D97-AF65-F5344CB8AC3E}">
        <p14:creationId xmlns:p14="http://schemas.microsoft.com/office/powerpoint/2010/main" val="2307386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ja-JP" sz="1200" kern="1200" dirty="0" smtClean="0">
                <a:solidFill>
                  <a:schemeClr val="tx1"/>
                </a:solidFill>
                <a:effectLst/>
                <a:latin typeface="+mn-lt"/>
                <a:ea typeface="+mn-ea"/>
                <a:cs typeface="+mn-cs"/>
              </a:rPr>
              <a:t>井上先生によると、このような楽しいなどの感情が伴う買い物行動を快楽的買い物行動といい、これは情報アプローチに依拠し、十分な情報を集めて意思決定を行う、功利的購買行動と反対の？行動であるといえます。</a:t>
            </a:r>
          </a:p>
          <a:p>
            <a:r>
              <a:rPr kumimoji="1" lang="ja-JP" altLang="ja-JP" sz="1200" kern="1200" dirty="0" smtClean="0">
                <a:solidFill>
                  <a:schemeClr val="tx1"/>
                </a:solidFill>
                <a:effectLst/>
                <a:latin typeface="+mn-lt"/>
                <a:ea typeface="+mn-ea"/>
                <a:cs typeface="+mn-cs"/>
              </a:rPr>
              <a:t>また、快楽的買い物行動は、購買の有無に関わらず、情報探索や商品の比較、ウィンドウショッピングなどの買い物行動に伴う楽しさを対象としています。</a:t>
            </a:r>
          </a:p>
          <a:p>
            <a:endParaRPr kumimoji="1"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solidFill>
                  <a:prstClr val="black"/>
                </a:solidFill>
              </a:rPr>
              <a:pPr/>
              <a:t>13</a:t>
            </a:fld>
            <a:endParaRPr lang="ja-JP" altLang="en-US">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このような快楽的買い物行動を引き起こすことはいまの消費者にとって重要であるといえます。というのも、これまでの買い物はﾓﾉを手に入れる「手段」として考えられていました。しかし、今買い物はそれ自体が目的となっているようです。つまり、購買の有無に関わらず、買い物から得られる“何か”のために消費者は売り場へ行くのです。その何かとは、買い物に伴う楽しさなどの感情ではないかと考えます。このことから快楽的買い物行動を引き起こすことは重要です。</a:t>
            </a:r>
          </a:p>
          <a:p>
            <a:endParaRPr kumimoji="1"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solidFill>
                  <a:prstClr val="black"/>
                </a:solidFill>
              </a:rPr>
              <a:pPr/>
              <a:t>14</a:t>
            </a:fld>
            <a:endParaRPr lang="ja-JP" alt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ではここで研究目的です。クロス</a:t>
            </a:r>
            <a:r>
              <a:rPr kumimoji="1" lang="en-US" altLang="ja-JP" sz="1200" kern="1200" dirty="0" smtClean="0">
                <a:solidFill>
                  <a:schemeClr val="tx1"/>
                </a:solidFill>
                <a:effectLst/>
                <a:latin typeface="+mn-lt"/>
                <a:ea typeface="+mn-ea"/>
                <a:cs typeface="+mn-cs"/>
              </a:rPr>
              <a:t>MD</a:t>
            </a:r>
            <a:r>
              <a:rPr kumimoji="1" lang="ja-JP" altLang="ja-JP" sz="1200" kern="1200" dirty="0" smtClean="0">
                <a:solidFill>
                  <a:schemeClr val="tx1"/>
                </a:solidFill>
                <a:effectLst/>
                <a:latin typeface="+mn-lt"/>
                <a:ea typeface="+mn-ea"/>
                <a:cs typeface="+mn-cs"/>
              </a:rPr>
              <a:t>における商品の組み合わせと、快楽的買い物行動との関係性を明らかにする。</a:t>
            </a:r>
          </a:p>
          <a:p>
            <a:endParaRPr lang="ja-JP" altLang="en-US" dirty="0" smtClean="0"/>
          </a:p>
        </p:txBody>
      </p:sp>
      <p:sp>
        <p:nvSpPr>
          <p:cNvPr id="6" name="ヘッダー プレースホルダ 5"/>
          <p:cNvSpPr>
            <a:spLocks noGrp="1"/>
          </p:cNvSpPr>
          <p:nvPr>
            <p:ph type="hdr" sz="quarter" idx="10"/>
          </p:nvPr>
        </p:nvSpPr>
        <p:spPr/>
        <p:txBody>
          <a:bodyPr/>
          <a:lstStyle/>
          <a:p>
            <a:r>
              <a:rPr lang="en-US" altLang="ja-JP" smtClean="0">
                <a:solidFill>
                  <a:prstClr val="black"/>
                </a:solidFill>
              </a:rPr>
              <a:t>NRC-KL</a:t>
            </a:r>
            <a:r>
              <a:rPr lang="ja-JP" altLang="en-US" smtClean="0">
                <a:solidFill>
                  <a:prstClr val="black"/>
                </a:solidFill>
              </a:rPr>
              <a:t>杯　中間発表</a:t>
            </a:r>
            <a:endParaRPr lang="ja-JP" altLang="en-US">
              <a:solidFill>
                <a:prstClr val="black"/>
              </a:solidFill>
            </a:endParaRPr>
          </a:p>
        </p:txBody>
      </p:sp>
      <p:sp>
        <p:nvSpPr>
          <p:cNvPr id="7" name="日付プレースホルダ 6"/>
          <p:cNvSpPr>
            <a:spLocks noGrp="1"/>
          </p:cNvSpPr>
          <p:nvPr>
            <p:ph type="dt" idx="11"/>
          </p:nvPr>
        </p:nvSpPr>
        <p:spPr/>
        <p:txBody>
          <a:bodyPr/>
          <a:lstStyle/>
          <a:p>
            <a:fld id="{EC39982A-55C6-4348-9D1B-F51DA952C87D}" type="datetime1">
              <a:rPr lang="ja-JP" altLang="en-US" smtClean="0">
                <a:solidFill>
                  <a:prstClr val="black"/>
                </a:solidFill>
              </a:rPr>
              <a:pPr/>
              <a:t>12/12/19</a:t>
            </a:fld>
            <a:endParaRPr lang="ja-JP" altLang="en-US">
              <a:solidFill>
                <a:prstClr val="black"/>
              </a:solidFill>
            </a:endParaRPr>
          </a:p>
        </p:txBody>
      </p:sp>
      <p:sp>
        <p:nvSpPr>
          <p:cNvPr id="9" name="フッター プレースホルダ 8"/>
          <p:cNvSpPr>
            <a:spLocks noGrp="1"/>
          </p:cNvSpPr>
          <p:nvPr>
            <p:ph type="ftr" sz="quarter" idx="13"/>
          </p:nvPr>
        </p:nvSpPr>
        <p:spPr/>
        <p:txBody>
          <a:bodyPr/>
          <a:lstStyle/>
          <a:p>
            <a:r>
              <a:rPr lang="ja-JP" altLang="en-US" smtClean="0">
                <a:solidFill>
                  <a:prstClr val="black"/>
                </a:solidFill>
              </a:rPr>
              <a:t>土橋ゼミ　國分・須田・福井・藤倉・宮脇</a:t>
            </a:r>
            <a:endParaRPr lang="ja-JP" altLang="en-US">
              <a:solidFill>
                <a:prstClr val="black"/>
              </a:solidFill>
            </a:endParaRPr>
          </a:p>
        </p:txBody>
      </p:sp>
      <p:sp>
        <p:nvSpPr>
          <p:cNvPr id="10" name="スライド番号プレースホルダ 9"/>
          <p:cNvSpPr>
            <a:spLocks noGrp="1"/>
          </p:cNvSpPr>
          <p:nvPr>
            <p:ph type="sldNum" sz="quarter" idx="14"/>
          </p:nvPr>
        </p:nvSpPr>
        <p:spPr/>
        <p:txBody>
          <a:bodyPr/>
          <a:lstStyle/>
          <a:p>
            <a:fld id="{198EED49-1304-6848-A962-FB49710E3C14}" type="slidenum">
              <a:rPr lang="ja-JP" altLang="en-US" smtClean="0">
                <a:solidFill>
                  <a:prstClr val="black"/>
                </a:solidFill>
              </a:rPr>
              <a:pPr/>
              <a:t>15</a:t>
            </a:fld>
            <a:endParaRPr lang="ja-JP"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次に、＊仮説の導出です。＊</a:t>
            </a:r>
            <a:endParaRPr lang="ja-JP" altLang="en-US" dirty="0"/>
          </a:p>
        </p:txBody>
      </p:sp>
      <p:sp>
        <p:nvSpPr>
          <p:cNvPr id="6" name="ヘッダー プレースホルダ 5"/>
          <p:cNvSpPr>
            <a:spLocks noGrp="1"/>
          </p:cNvSpPr>
          <p:nvPr>
            <p:ph type="hdr" sz="quarter" idx="10"/>
          </p:nvPr>
        </p:nvSpPr>
        <p:spPr/>
        <p:txBody>
          <a:bodyPr/>
          <a:lstStyle/>
          <a:p>
            <a:r>
              <a:rPr lang="en-US" altLang="ja-JP" smtClean="0"/>
              <a:t>NRC-KL</a:t>
            </a:r>
            <a:r>
              <a:rPr lang="ja-JP" altLang="en-US" smtClean="0"/>
              <a:t>杯　中間発表</a:t>
            </a:r>
            <a:endParaRPr lang="ja-JP" altLang="en-US"/>
          </a:p>
        </p:txBody>
      </p:sp>
      <p:sp>
        <p:nvSpPr>
          <p:cNvPr id="7" name="日付プレースホルダ 6"/>
          <p:cNvSpPr>
            <a:spLocks noGrp="1"/>
          </p:cNvSpPr>
          <p:nvPr>
            <p:ph type="dt" idx="11"/>
          </p:nvPr>
        </p:nvSpPr>
        <p:spPr/>
        <p:txBody>
          <a:bodyPr/>
          <a:lstStyle/>
          <a:p>
            <a:fld id="{8C538FFF-09BD-C649-B76A-E9EF6CB2A6F1}" type="datetime1">
              <a:rPr lang="ja-JP" altLang="en-US" smtClean="0"/>
              <a:pPr/>
              <a:t>12/12/19</a:t>
            </a:fld>
            <a:endParaRPr lang="ja-JP" altLang="en-US"/>
          </a:p>
        </p:txBody>
      </p:sp>
      <p:sp>
        <p:nvSpPr>
          <p:cNvPr id="9" name="フッター プレースホルダ 8"/>
          <p:cNvSpPr>
            <a:spLocks noGrp="1"/>
          </p:cNvSpPr>
          <p:nvPr>
            <p:ph type="ftr" sz="quarter" idx="13"/>
          </p:nvPr>
        </p:nvSpPr>
        <p:spPr/>
        <p:txBody>
          <a:bodyPr/>
          <a:lstStyle/>
          <a:p>
            <a:r>
              <a:rPr lang="ja-JP" altLang="en-US" smtClean="0"/>
              <a:t>土橋ゼミ　國分・須田・福井・藤倉・宮脇</a:t>
            </a:r>
            <a:endParaRPr lang="ja-JP" altLang="en-US"/>
          </a:p>
        </p:txBody>
      </p:sp>
      <p:sp>
        <p:nvSpPr>
          <p:cNvPr id="10" name="スライド番号プレースホルダ 9"/>
          <p:cNvSpPr>
            <a:spLocks noGrp="1"/>
          </p:cNvSpPr>
          <p:nvPr>
            <p:ph type="sldNum" sz="quarter" idx="14"/>
          </p:nvPr>
        </p:nvSpPr>
        <p:spPr/>
        <p:txBody>
          <a:bodyPr/>
          <a:lstStyle/>
          <a:p>
            <a:fld id="{198EED49-1304-6848-A962-FB49710E3C14}" type="slidenum">
              <a:rPr lang="ja-JP" altLang="en-US" smtClean="0"/>
              <a:pPr/>
              <a:t>16</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冒頭の事例では、手作りチョコキットと編み物キットから“楽しい”という感情が生まれたと前述しましたが、このような楽しさは何から生まれたのでしょうか。</a:t>
            </a:r>
          </a:p>
          <a:p>
            <a:r>
              <a:rPr kumimoji="1" lang="ja-JP" altLang="ja-JP" sz="1200" kern="1200" dirty="0" smtClean="0">
                <a:solidFill>
                  <a:schemeClr val="tx1"/>
                </a:solidFill>
                <a:effectLst/>
                <a:latin typeface="+mn-lt"/>
                <a:ea typeface="+mn-ea"/>
                <a:cs typeface="+mn-cs"/>
              </a:rPr>
              <a:t>そこで私たちは、陳列によって「編み物をバレンタインにあげる」ということを理解し、それが新しい・新鮮だと感じたことから、楽しいにつながったのではないか、つまり、新奇性が楽しいという感情へつながったのではないかと考えました。</a:t>
            </a:r>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17</a:t>
            </a:fld>
            <a:endParaRPr lang="ja-JP" altLang="en-US"/>
          </a:p>
        </p:txBody>
      </p:sp>
    </p:spTree>
    <p:extLst>
      <p:ext uri="{BB962C8B-B14F-4D97-AF65-F5344CB8AC3E}">
        <p14:creationId xmlns:p14="http://schemas.microsoft.com/office/powerpoint/2010/main" val="3474007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新しい“生茶</a:t>
            </a:r>
            <a:r>
              <a:rPr kumimoji="1" lang="ja-JP" altLang="en-US" dirty="0" err="1" smtClean="0"/>
              <a:t>しゃぶ</a:t>
            </a:r>
            <a:r>
              <a:rPr kumimoji="1" lang="ja-JP" altLang="en-US" dirty="0" smtClean="0"/>
              <a:t>”を店頭陳列や共同</a:t>
            </a:r>
            <a:r>
              <a:rPr kumimoji="1" lang="en-US" altLang="ja-JP" dirty="0" smtClean="0"/>
              <a:t>POP</a:t>
            </a:r>
            <a:r>
              <a:rPr kumimoji="1" lang="ja-JP" altLang="en-US" dirty="0" err="1" smtClean="0"/>
              <a:t>、</a:t>
            </a:r>
            <a:r>
              <a:rPr kumimoji="1" lang="ja-JP" altLang="en-US" dirty="0" smtClean="0"/>
              <a:t>「生茶</a:t>
            </a:r>
            <a:r>
              <a:rPr kumimoji="1" lang="ja-JP" altLang="en-US" dirty="0" err="1" smtClean="0"/>
              <a:t>しゃぶ</a:t>
            </a:r>
            <a:r>
              <a:rPr kumimoji="1" lang="ja-JP" altLang="en-US" dirty="0" smtClean="0"/>
              <a:t>」レシピカードなどの販売促進ツールを通じて提案。</a:t>
            </a:r>
            <a:endParaRPr kumimoji="1" lang="en-US" altLang="ja-JP" dirty="0" smtClean="0"/>
          </a:p>
          <a:p>
            <a:r>
              <a:rPr lang="ja-JP" altLang="en-US" dirty="0" smtClean="0">
                <a:effectLst/>
              </a:rPr>
              <a:t>ロッテは、チョコレートとウイスキーで、夕食後のひとときを楽しむという新しい食シーンを提案</a:t>
            </a:r>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18</a:t>
            </a:fld>
            <a:endParaRPr lang="ja-JP" altLang="en-US"/>
          </a:p>
        </p:txBody>
      </p:sp>
    </p:spTree>
    <p:extLst>
      <p:ext uri="{BB962C8B-B14F-4D97-AF65-F5344CB8AC3E}">
        <p14:creationId xmlns:p14="http://schemas.microsoft.com/office/powerpoint/2010/main" val="244247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では先の例のような「楽しい」と感じるときには、実際どのようなことが起きているのでしょうか。この「楽しい」などの肯定的な感情が起きる理由を説明するものとして最適刺激水準があります。ラーライム先生</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とフィスク先生</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とマディ先生</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によると、最適刺激水準とは「個人が快適に感じる感覚的刺激の程度」と定義されます。またホヤー先生</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a:t>
            </a:r>
            <a:r>
              <a:rPr kumimoji="1" lang="ja-JP" altLang="ja-JP" sz="1200" kern="1200" dirty="0" smtClean="0">
                <a:solidFill>
                  <a:schemeClr val="tx1"/>
                </a:solidFill>
                <a:effectLst/>
                <a:latin typeface="+mn-lt"/>
                <a:ea typeface="+mn-ea"/>
                <a:cs typeface="+mn-cs"/>
              </a:rPr>
              <a:t>とリッジウェイ先生によると「人は刺激に対する程度なもしくは選好される水準を持ち、刺激がその最適水準を上回れば刺激を減らすよう試みられ、刺激が最適水準を下回れば飽きや退屈の状態となる。刺激を増やすために新奇な刺激や複雑な刺激を求める行動がとられる。」とされています。わかりやすく図にするとこのようになります。こちらのグラフをご覧ください。</a:t>
            </a:r>
          </a:p>
          <a:p>
            <a:endParaRPr lang="ja-JP" altLang="en-US" dirty="0"/>
          </a:p>
        </p:txBody>
      </p:sp>
      <p:sp>
        <p:nvSpPr>
          <p:cNvPr id="4" name="スライド番号プレースホルダ 3"/>
          <p:cNvSpPr>
            <a:spLocks noGrp="1"/>
          </p:cNvSpPr>
          <p:nvPr>
            <p:ph type="sldNum" sz="quarter" idx="10"/>
          </p:nvPr>
        </p:nvSpPr>
        <p:spPr/>
        <p:txBody>
          <a:bodyPr/>
          <a:lstStyle/>
          <a:p>
            <a:fld id="{92A14D7E-B0BC-6245-B34E-6EDE2B4BCD33}" type="slidenum">
              <a:rPr lang="ja-JP" altLang="en-US" smtClean="0"/>
              <a:pPr/>
              <a:t>19</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流れはこのようになります。＊まず、問題意識までの流れです。＊</a:t>
            </a:r>
            <a:endParaRPr lang="en-US" altLang="ja-JP" dirty="0" smtClean="0"/>
          </a:p>
        </p:txBody>
      </p:sp>
      <p:sp>
        <p:nvSpPr>
          <p:cNvPr id="6" name="ヘッダー プレースホルダ 5"/>
          <p:cNvSpPr>
            <a:spLocks noGrp="1"/>
          </p:cNvSpPr>
          <p:nvPr>
            <p:ph type="hdr" sz="quarter" idx="10"/>
          </p:nvPr>
        </p:nvSpPr>
        <p:spPr/>
        <p:txBody>
          <a:bodyPr/>
          <a:lstStyle/>
          <a:p>
            <a:r>
              <a:rPr lang="en-US" altLang="ja-JP" smtClean="0"/>
              <a:t>NRC-KL</a:t>
            </a:r>
            <a:r>
              <a:rPr lang="ja-JP" altLang="en-US" smtClean="0"/>
              <a:t>杯　中間発表</a:t>
            </a:r>
            <a:endParaRPr lang="ja-JP" altLang="en-US"/>
          </a:p>
        </p:txBody>
      </p:sp>
      <p:sp>
        <p:nvSpPr>
          <p:cNvPr id="7" name="日付プレースホルダ 6"/>
          <p:cNvSpPr>
            <a:spLocks noGrp="1"/>
          </p:cNvSpPr>
          <p:nvPr>
            <p:ph type="dt" idx="11"/>
          </p:nvPr>
        </p:nvSpPr>
        <p:spPr/>
        <p:txBody>
          <a:bodyPr/>
          <a:lstStyle/>
          <a:p>
            <a:fld id="{A3751571-87F5-174F-9BE9-E7C7BF08BA1D}" type="datetime1">
              <a:rPr lang="ja-JP" altLang="en-US" smtClean="0"/>
              <a:pPr/>
              <a:t>12/12/19</a:t>
            </a:fld>
            <a:endParaRPr lang="ja-JP" altLang="en-US"/>
          </a:p>
        </p:txBody>
      </p:sp>
      <p:sp>
        <p:nvSpPr>
          <p:cNvPr id="9" name="フッター プレースホルダ 8"/>
          <p:cNvSpPr>
            <a:spLocks noGrp="1"/>
          </p:cNvSpPr>
          <p:nvPr>
            <p:ph type="ftr" sz="quarter" idx="13"/>
          </p:nvPr>
        </p:nvSpPr>
        <p:spPr/>
        <p:txBody>
          <a:bodyPr/>
          <a:lstStyle/>
          <a:p>
            <a:r>
              <a:rPr lang="ja-JP" altLang="en-US" smtClean="0"/>
              <a:t>土橋ゼミ　國分・須田・福井・藤倉・宮脇</a:t>
            </a:r>
            <a:endParaRPr lang="ja-JP" altLang="en-US"/>
          </a:p>
        </p:txBody>
      </p:sp>
      <p:sp>
        <p:nvSpPr>
          <p:cNvPr id="10" name="スライド番号プレースホルダ 9"/>
          <p:cNvSpPr>
            <a:spLocks noGrp="1"/>
          </p:cNvSpPr>
          <p:nvPr>
            <p:ph type="sldNum" sz="quarter" idx="14"/>
          </p:nvPr>
        </p:nvSpPr>
        <p:spPr/>
        <p:txBody>
          <a:bodyPr/>
          <a:lstStyle/>
          <a:p>
            <a:fld id="{198EED49-1304-6848-A962-FB49710E3C14}" type="slidenum">
              <a:rPr lang="ja-JP" altLang="en-US" smtClean="0"/>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縦の軸は感情の快から不快までの度合いを示し、横の軸は刺激の量を示しています。最適刺激水準とはこの最も快の度合いが高いところのことを言います。刺激が弱いとき、飽きや退屈の状態となり、また刺激が強すぎるとき人は刺激を減らそうとします。このように刺激が弱すぎても強すぎても人は不快に感じてしまいます。つまり中程度の刺激を受けたときもっとも肯定的な感情、楽しいなどの快の感情につながるのです。また最適刺激水準の刺激を新奇性と置き換えた研究もあ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20</a:t>
            </a:fld>
            <a:endParaRPr lang="ja-JP" altLang="en-US"/>
          </a:p>
        </p:txBody>
      </p:sp>
    </p:spTree>
    <p:extLst>
      <p:ext uri="{BB962C8B-B14F-4D97-AF65-F5344CB8AC3E}">
        <p14:creationId xmlns:p14="http://schemas.microsoft.com/office/powerpoint/2010/main" val="41270710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もともと快楽的買い物行動とは快楽消費が発展した研究であり、快楽消費とはサービスを購入したことを前提に消費に伴う楽しさを研究対象としている、と井上先生はおっしゃっています。そのサービスとは</a:t>
            </a:r>
            <a:r>
              <a:rPr kumimoji="1" lang="en-US" altLang="ja-JP" dirty="0" err="1" smtClean="0"/>
              <a:t>Holdbrook</a:t>
            </a:r>
            <a:r>
              <a:rPr kumimoji="1" lang="en-US" altLang="ja-JP" dirty="0" smtClean="0"/>
              <a:t> and Hirschman</a:t>
            </a:r>
            <a:r>
              <a:rPr kumimoji="1" lang="ja-JP" altLang="en-US" dirty="0" smtClean="0"/>
              <a:t>両先生によると</a:t>
            </a:r>
            <a:r>
              <a:rPr kumimoji="1" lang="en-US" altLang="ja-JP" dirty="0" err="1" smtClean="0"/>
              <a:t>Fantasy,feeling,fun</a:t>
            </a:r>
            <a:r>
              <a:rPr kumimoji="1" lang="ja-JP" altLang="en-US" dirty="0" smtClean="0"/>
              <a:t>であり、楽しさなどの感情が伴う快楽的買い物行動の楽しさなど、とはこの</a:t>
            </a:r>
            <a:r>
              <a:rPr kumimoji="1" lang="en-US" altLang="ja-JP" dirty="0" err="1" smtClean="0"/>
              <a:t>Fantasy,feelinf,fun</a:t>
            </a:r>
            <a:r>
              <a:rPr kumimoji="1" lang="ja-JP" altLang="en-US" dirty="0" smtClean="0"/>
              <a:t>であるといえます。これらは刺激欲求水準でいう肯定的感情に含まれると考えます。</a:t>
            </a:r>
            <a:endParaRPr kumimoji="1" lang="en-US" altLang="ja-JP" dirty="0" smtClean="0"/>
          </a:p>
          <a:p>
            <a:r>
              <a:rPr kumimoji="1" lang="ja-JP" altLang="en-US" dirty="0" smtClean="0"/>
              <a:t>従って、肯定的感情につながれば、快楽的買い物行動が引き起こされたとします。</a:t>
            </a:r>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21</a:t>
            </a:fld>
            <a:endParaRPr lang="ja-JP" altLang="en-US"/>
          </a:p>
        </p:txBody>
      </p:sp>
    </p:spTree>
    <p:extLst>
      <p:ext uri="{BB962C8B-B14F-4D97-AF65-F5344CB8AC3E}">
        <p14:creationId xmlns:p14="http://schemas.microsoft.com/office/powerpoint/2010/main" val="823414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バーライン先生は刺激の視覚的な複雑性や新奇性を、感情を引き起こす覚醒との関係で捉えました。こちらのグラフで表すと、縦の軸が覚醒による感情の快不快の度合い、横の軸が、刺激によって引き起こされる新奇性の度合いを示しています。先のグラフと同様に、対象の新奇性が中程度のときは肯定的感情が高くなる一方、対象が極度に新奇的であるとき、人は対象に対して否定的な感情を抱く、とされています。そしてその理由をバーライン先生は、「覚醒水準が知識構造、特に消費者の有するスキーマと対象との一致度によって左右されるために生じるものであり、人は自らのスキーマと適度に異なった対象に対して最も好ましく評価する。」と説明しました。つまり横軸である新奇性の度合いは、消費者が持つスキーマとの関係性によって変わるということです。それではスキーマとはなんでしょうか。次のスライドからスキーマの説明をしていきます。</a:t>
            </a: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kumimoji="1" lang="en-US" altLang="ja-JP" sz="1200" kern="1200" dirty="0" smtClean="0">
              <a:solidFill>
                <a:schemeClr val="tx1"/>
              </a:solidFill>
              <a:effectLst/>
              <a:latin typeface="+mn-lt"/>
              <a:ea typeface="+mn-ea"/>
              <a:cs typeface="+mn-cs"/>
            </a:endParaRPr>
          </a:p>
          <a:p>
            <a:r>
              <a:rPr kumimoji="1" lang="ja-JP" altLang="en-US" sz="1200" kern="1200" dirty="0" smtClean="0">
                <a:solidFill>
                  <a:schemeClr val="tx1"/>
                </a:solidFill>
                <a:effectLst/>
                <a:latin typeface="+mn-lt"/>
                <a:ea typeface="+mn-ea"/>
                <a:cs typeface="+mn-cs"/>
              </a:rPr>
              <a:t>（</a:t>
            </a:r>
            <a:r>
              <a:rPr lang="ja-JP" altLang="en-US" b="1" dirty="0" smtClean="0"/>
              <a:t>対象の新奇性が中程度のときは肯定的感情が高くなる一方、</a:t>
            </a:r>
            <a:endParaRPr lang="en-US" altLang="ja-JP" b="1" dirty="0" smtClean="0"/>
          </a:p>
          <a:p>
            <a:r>
              <a:rPr lang="ja-JP" altLang="en-US" b="1" dirty="0" smtClean="0"/>
              <a:t>対象が極度に新奇的であるとき、人は対象に対して否定的な感情を抱く。）</a:t>
            </a:r>
            <a:endParaRPr kumimoji="1" lang="ja-JP" altLang="ja-JP" sz="1200" kern="1200" dirty="0" smtClean="0">
              <a:solidFill>
                <a:schemeClr val="tx1"/>
              </a:solidFill>
              <a:effectLst/>
              <a:latin typeface="+mn-lt"/>
              <a:ea typeface="+mn-ea"/>
              <a:cs typeface="+mn-cs"/>
            </a:endParaRPr>
          </a:p>
          <a:p>
            <a:endParaRPr lang="en-US" altLang="ja-JP" dirty="0" smtClean="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22</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スキーマとは田中先生によると、「刺激の意味を解釈するときに使われるまとまった信念や知識のこと」とされています。例えば「バレンタイン」という言葉を見たとき、チョコ、</a:t>
            </a:r>
            <a:r>
              <a:rPr kumimoji="1" lang="en-US" altLang="ja-JP" sz="1200" kern="1200" dirty="0" smtClean="0">
                <a:solidFill>
                  <a:schemeClr val="tx1"/>
                </a:solidFill>
                <a:effectLst/>
                <a:latin typeface="+mn-lt"/>
                <a:ea typeface="+mn-ea"/>
                <a:cs typeface="+mn-cs"/>
              </a:rPr>
              <a:t>2</a:t>
            </a:r>
            <a:r>
              <a:rPr kumimoji="1" lang="ja-JP" altLang="ja-JP" sz="1200" kern="1200" dirty="0" smtClean="0">
                <a:solidFill>
                  <a:schemeClr val="tx1"/>
                </a:solidFill>
                <a:effectLst/>
                <a:latin typeface="+mn-lt"/>
                <a:ea typeface="+mn-ea"/>
                <a:cs typeface="+mn-cs"/>
              </a:rPr>
              <a:t>月、ドキドキとした気持ち、告白という行動、ハート、などの知識を連想します。このようなまとまりのある信念や知識のことをスキーマと言います。では次に、売り場の例のように新たなつながりを見つけたとき、スキーマはどのように変化するのでしょうか。</a:t>
            </a:r>
          </a:p>
          <a:p>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23</a:t>
            </a:fld>
            <a:endParaRPr lang="ja-JP" altLang="en-US"/>
          </a:p>
        </p:txBody>
      </p:sp>
    </p:spTree>
    <p:extLst>
      <p:ext uri="{BB962C8B-B14F-4D97-AF65-F5344CB8AC3E}">
        <p14:creationId xmlns:p14="http://schemas.microsoft.com/office/powerpoint/2010/main" val="1168772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ja-JP" sz="1200" kern="1200" dirty="0" smtClean="0">
                <a:solidFill>
                  <a:schemeClr val="tx1"/>
                </a:solidFill>
                <a:effectLst/>
                <a:latin typeface="+mn-lt"/>
                <a:ea typeface="+mn-ea"/>
                <a:cs typeface="+mn-cs"/>
              </a:rPr>
              <a:t>新たな知識を得たときこのように大きく分けて</a:t>
            </a:r>
            <a:r>
              <a:rPr kumimoji="1" lang="en-US" altLang="ja-JP" sz="1200" kern="1200" dirty="0" smtClean="0">
                <a:solidFill>
                  <a:schemeClr val="tx1"/>
                </a:solidFill>
                <a:effectLst/>
                <a:latin typeface="+mn-lt"/>
                <a:ea typeface="+mn-ea"/>
                <a:cs typeface="+mn-cs"/>
              </a:rPr>
              <a:t>3</a:t>
            </a:r>
            <a:r>
              <a:rPr kumimoji="1" lang="ja-JP" altLang="ja-JP" sz="1200" kern="1200" dirty="0" err="1" smtClean="0">
                <a:solidFill>
                  <a:schemeClr val="tx1"/>
                </a:solidFill>
                <a:effectLst/>
                <a:latin typeface="+mn-lt"/>
                <a:ea typeface="+mn-ea"/>
                <a:cs typeface="+mn-cs"/>
              </a:rPr>
              <a:t>つの</a:t>
            </a:r>
            <a:r>
              <a:rPr kumimoji="1" lang="ja-JP" altLang="ja-JP" sz="1200" kern="1200" dirty="0" smtClean="0">
                <a:solidFill>
                  <a:schemeClr val="tx1"/>
                </a:solidFill>
                <a:effectLst/>
                <a:latin typeface="+mn-lt"/>
                <a:ea typeface="+mn-ea"/>
                <a:cs typeface="+mn-cs"/>
              </a:rPr>
              <a:t>状況に分かれます。スキーマ一致とは、バレンタインと</a:t>
            </a:r>
            <a:r>
              <a:rPr kumimoji="1" lang="en-US" altLang="ja-JP" sz="1200" kern="1200" dirty="0" smtClean="0">
                <a:solidFill>
                  <a:schemeClr val="tx1"/>
                </a:solidFill>
                <a:effectLst/>
                <a:latin typeface="+mn-lt"/>
                <a:ea typeface="+mn-ea"/>
                <a:cs typeface="+mn-cs"/>
              </a:rPr>
              <a:t>2</a:t>
            </a:r>
            <a:r>
              <a:rPr kumimoji="1" lang="ja-JP" altLang="ja-JP" sz="1200" kern="1200" dirty="0" smtClean="0">
                <a:solidFill>
                  <a:schemeClr val="tx1"/>
                </a:solidFill>
                <a:effectLst/>
                <a:latin typeface="+mn-lt"/>
                <a:ea typeface="+mn-ea"/>
                <a:cs typeface="+mn-cs"/>
              </a:rPr>
              <a:t>月のようにもともと連想しやすい知識同士が違和感なく結びつくことを言います。次にスキーマ不協和の状態とは、バレンタインと編み物というような少し遠い関係にある知識同士が、少し時間をかけて考えることでつながることを言います。最後にスキーマ不一致とは、バレンタインと傘のように考えてもつながりが見えず、知識が結びつかない状態を指します。（またこの不一致に関しては、実店舗において傘とバレンタインのようにスキーマが生まれないものを並べることはめったにないため、基本的に売り場でみるものとしてはスキーマ一致と不協和のみと考えます。）</a:t>
            </a:r>
          </a:p>
          <a:p>
            <a:r>
              <a:rPr kumimoji="1" lang="ja-JP" altLang="ja-JP" sz="1200" kern="1200" dirty="0" smtClean="0">
                <a:solidFill>
                  <a:schemeClr val="tx1"/>
                </a:solidFill>
                <a:effectLst/>
                <a:latin typeface="+mn-lt"/>
                <a:ea typeface="+mn-ea"/>
                <a:cs typeface="+mn-cs"/>
              </a:rPr>
              <a:t>スキーマ不協和に関して田中先生は「その商品カテゴリーの中で少しだけ異なると感じられるブランドはより多くの情報処理と精査を受け肯定的な評価を受けることが多い。」とおっしゃっています。</a:t>
            </a:r>
          </a:p>
          <a:p>
            <a:r>
              <a:rPr kumimoji="1" lang="ja-JP" altLang="ja-JP" sz="1200" kern="1200" dirty="0" smtClean="0">
                <a:solidFill>
                  <a:schemeClr val="tx1"/>
                </a:solidFill>
                <a:effectLst/>
                <a:latin typeface="+mn-lt"/>
                <a:ea typeface="+mn-ea"/>
                <a:cs typeface="+mn-cs"/>
              </a:rPr>
              <a:t>それではスキーマと最適刺激水準の関係を次のスライドで説明します。</a:t>
            </a:r>
          </a:p>
          <a:p>
            <a:r>
              <a:rPr kumimoji="1" lang="en-US" altLang="ja-JP" sz="1200" kern="1200" dirty="0" smtClean="0">
                <a:solidFill>
                  <a:schemeClr val="tx1"/>
                </a:solidFill>
                <a:effectLst/>
                <a:latin typeface="+mn-lt"/>
                <a:ea typeface="+mn-ea"/>
                <a:cs typeface="+mn-cs"/>
              </a:rPr>
              <a:t> </a:t>
            </a:r>
            <a:endParaRPr kumimoji="1" lang="ja-JP" altLang="ja-JP" sz="1200" kern="1200" dirty="0" smtClean="0">
              <a:solidFill>
                <a:schemeClr val="tx1"/>
              </a:solidFill>
              <a:effectLst/>
              <a:latin typeface="+mn-lt"/>
              <a:ea typeface="+mn-ea"/>
              <a:cs typeface="+mn-cs"/>
            </a:endParaRPr>
          </a:p>
          <a:p>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24</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先ほどみた、バーライン先生の、刺激の新奇性はスキーマとの合致度により規定され、スキーマと適度に異なった対象に対して、人は最も好ましく評価する、ということから、これを最適刺激水準の図に当てはめると、このようになります。</a:t>
            </a:r>
            <a:endParaRPr lang="en-US" altLang="ja-JP" dirty="0" smtClean="0"/>
          </a:p>
          <a:p>
            <a:r>
              <a:rPr lang="ja-JP" altLang="en-US" dirty="0" smtClean="0"/>
              <a:t>私たちは、クロス</a:t>
            </a:r>
            <a:r>
              <a:rPr lang="en-US" altLang="ja-JP" dirty="0" smtClean="0"/>
              <a:t>MD</a:t>
            </a:r>
            <a:r>
              <a:rPr lang="ja-JP" altLang="en-US" dirty="0" smtClean="0"/>
              <a:t>においても刺激のレベルが低いスキーマ一致の組み合わせ、また、刺激レベルの高い不一致の組み合わせでなく、＊中程度のスキーマ不協和の組み合わせが消費者の肯定的な感情に繫がるのではないか、と考えました。</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25</a:t>
            </a:fld>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しかし、スキーマ不一致に関して、マンドラー先生は、スキーマと完全に一致しない情報は望まないものとして情報処理を停止されるとし、また、実務的に考え、小売店鋪でスキーマと完全に不一致の組み合わせを提案することは難しいということから、今回の研究では＊スキーマ不一致の組み合わせは考慮から外すこととし、＊スキーマ一致の組み合わせ、不協和の組み合わせを対象としていきたいと思います。</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26</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したがって、仮説１は、「クロス</a:t>
            </a:r>
            <a:r>
              <a:rPr lang="en-US" altLang="ja-JP" dirty="0" smtClean="0"/>
              <a:t>MD</a:t>
            </a:r>
            <a:r>
              <a:rPr lang="ja-JP" altLang="en-US" dirty="0" smtClean="0"/>
              <a:t>において、商品のスキーマ一致の組み合わせよりも、スキーマ不協和の組み合わせが、消費者の肯定的な感情につながる」となります。</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27</a:t>
            </a:fld>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また、私たちは、そのような組み合わせによる刺激も、消費者により反応が違うのではないか、という疑問をいだきました。</a:t>
            </a:r>
            <a:endParaRPr lang="en-US" altLang="ja-JP" dirty="0" smtClean="0"/>
          </a:p>
          <a:p>
            <a:r>
              <a:rPr lang="ja-JP" altLang="en-US" dirty="0" smtClean="0"/>
              <a:t>ザッカーマン先生は、「刺激を求める程度は個体によって異なり、高い水準が最適な個体は強い刺激を求め、低い水準の個体は強い刺激を避けると考えられる」とおっしゃっています。この、個体の最適水準を測定する尺度が＊刺激欲求尺度であり、これにより消費者を分類しようと考えました。</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28</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このことから、仮説２は、「刺激欲求度が高い消費者ほどスキーマ不協和の商品の組み合わせに対し、肯定的感情を抱きやすい」とします。</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29</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皆さん次のような経験があるのではないのでしょうか。ある雑貨屋さんで、手作りチョコのセットとラッピングを見て「バレンタイン」のコーナーだと納得するような経験です。</a:t>
            </a:r>
          </a:p>
          <a:p>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3</a:t>
            </a:fld>
            <a:endParaRPr lang="ja-JP" altLang="en-US"/>
          </a:p>
        </p:txBody>
      </p:sp>
    </p:spTree>
    <p:extLst>
      <p:ext uri="{BB962C8B-B14F-4D97-AF65-F5344CB8AC3E}">
        <p14:creationId xmlns:p14="http://schemas.microsoft.com/office/powerpoint/2010/main" val="26373952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次に、＊仮説の検証です。＊</a:t>
            </a:r>
            <a:endParaRPr lang="ja-JP" altLang="en-US" dirty="0"/>
          </a:p>
        </p:txBody>
      </p:sp>
      <p:sp>
        <p:nvSpPr>
          <p:cNvPr id="6" name="ヘッダー プレースホルダ 5"/>
          <p:cNvSpPr>
            <a:spLocks noGrp="1"/>
          </p:cNvSpPr>
          <p:nvPr>
            <p:ph type="hdr" sz="quarter" idx="10"/>
          </p:nvPr>
        </p:nvSpPr>
        <p:spPr/>
        <p:txBody>
          <a:bodyPr/>
          <a:lstStyle/>
          <a:p>
            <a:r>
              <a:rPr lang="en-US" altLang="ja-JP" smtClean="0"/>
              <a:t>NRC-KL</a:t>
            </a:r>
            <a:r>
              <a:rPr lang="ja-JP" altLang="en-US" smtClean="0"/>
              <a:t>杯　中間発表</a:t>
            </a:r>
            <a:endParaRPr lang="ja-JP" altLang="en-US"/>
          </a:p>
        </p:txBody>
      </p:sp>
      <p:sp>
        <p:nvSpPr>
          <p:cNvPr id="7" name="日付プレースホルダ 6"/>
          <p:cNvSpPr>
            <a:spLocks noGrp="1"/>
          </p:cNvSpPr>
          <p:nvPr>
            <p:ph type="dt" idx="11"/>
          </p:nvPr>
        </p:nvSpPr>
        <p:spPr/>
        <p:txBody>
          <a:bodyPr/>
          <a:lstStyle/>
          <a:p>
            <a:fld id="{8C538FFF-09BD-C649-B76A-E9EF6CB2A6F1}" type="datetime1">
              <a:rPr lang="ja-JP" altLang="en-US" smtClean="0"/>
              <a:pPr/>
              <a:t>12/12/19</a:t>
            </a:fld>
            <a:endParaRPr lang="ja-JP" altLang="en-US"/>
          </a:p>
        </p:txBody>
      </p:sp>
      <p:sp>
        <p:nvSpPr>
          <p:cNvPr id="9" name="フッター プレースホルダ 8"/>
          <p:cNvSpPr>
            <a:spLocks noGrp="1"/>
          </p:cNvSpPr>
          <p:nvPr>
            <p:ph type="ftr" sz="quarter" idx="13"/>
          </p:nvPr>
        </p:nvSpPr>
        <p:spPr/>
        <p:txBody>
          <a:bodyPr/>
          <a:lstStyle/>
          <a:p>
            <a:r>
              <a:rPr lang="ja-JP" altLang="en-US" smtClean="0"/>
              <a:t>土橋ゼミ　國分・須田・福井・藤倉・宮脇</a:t>
            </a:r>
            <a:endParaRPr lang="ja-JP" altLang="en-US"/>
          </a:p>
        </p:txBody>
      </p:sp>
      <p:sp>
        <p:nvSpPr>
          <p:cNvPr id="10" name="スライド番号プレースホルダ 9"/>
          <p:cNvSpPr>
            <a:spLocks noGrp="1"/>
          </p:cNvSpPr>
          <p:nvPr>
            <p:ph type="sldNum" sz="quarter" idx="14"/>
          </p:nvPr>
        </p:nvSpPr>
        <p:spPr/>
        <p:txBody>
          <a:bodyPr/>
          <a:lstStyle/>
          <a:p>
            <a:fld id="{198EED49-1304-6848-A962-FB49710E3C14}" type="slidenum">
              <a:rPr lang="ja-JP" altLang="en-US" smtClean="0"/>
              <a:pPr/>
              <a:t>30</a:t>
            </a:fld>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本調査で用いる実験刺激を決定するために、青山学院の大学生を対象に、質問用紙を用い、商品の組み合わせの予備調査を行いました。</a:t>
            </a:r>
            <a:endParaRPr lang="en-US" altLang="ja-JP" dirty="0" smtClean="0"/>
          </a:p>
          <a:p>
            <a:r>
              <a:rPr lang="ja-JP" altLang="en-US" dirty="0" smtClean="0"/>
              <a:t>サンプル数５２、有効回答数５２で、対応ありの</a:t>
            </a:r>
            <a:r>
              <a:rPr lang="en-US" altLang="ja-JP" dirty="0" err="1" smtClean="0"/>
              <a:t>t</a:t>
            </a:r>
            <a:r>
              <a:rPr lang="ja-JP" altLang="en-US" dirty="0" smtClean="0"/>
              <a:t>検定で分析を行いました。</a:t>
            </a:r>
            <a:endParaRPr lang="en-US" altLang="ja-JP" dirty="0" smtClean="0"/>
          </a:p>
          <a:p>
            <a:endParaRPr lang="en-US" altLang="ja-JP" dirty="0" smtClean="0"/>
          </a:p>
        </p:txBody>
      </p:sp>
      <p:sp>
        <p:nvSpPr>
          <p:cNvPr id="6" name="ヘッダー プレースホルダ 5"/>
          <p:cNvSpPr>
            <a:spLocks noGrp="1"/>
          </p:cNvSpPr>
          <p:nvPr>
            <p:ph type="hdr" sz="quarter" idx="10"/>
          </p:nvPr>
        </p:nvSpPr>
        <p:spPr/>
        <p:txBody>
          <a:bodyPr/>
          <a:lstStyle/>
          <a:p>
            <a:r>
              <a:rPr lang="en-US" altLang="ja-JP" smtClean="0"/>
              <a:t>NRC-KL</a:t>
            </a:r>
            <a:r>
              <a:rPr lang="ja-JP" altLang="en-US" smtClean="0"/>
              <a:t>杯　中間発表</a:t>
            </a:r>
            <a:endParaRPr lang="ja-JP" altLang="en-US"/>
          </a:p>
        </p:txBody>
      </p:sp>
      <p:sp>
        <p:nvSpPr>
          <p:cNvPr id="7" name="日付プレースホルダ 6"/>
          <p:cNvSpPr>
            <a:spLocks noGrp="1"/>
          </p:cNvSpPr>
          <p:nvPr>
            <p:ph type="dt" idx="11"/>
          </p:nvPr>
        </p:nvSpPr>
        <p:spPr/>
        <p:txBody>
          <a:bodyPr/>
          <a:lstStyle/>
          <a:p>
            <a:fld id="{110A5CA4-3DB9-C04A-AE48-A9A59649457C}" type="datetime1">
              <a:rPr lang="ja-JP" altLang="en-US" smtClean="0"/>
              <a:pPr/>
              <a:t>12/12/19</a:t>
            </a:fld>
            <a:endParaRPr lang="ja-JP" altLang="en-US"/>
          </a:p>
        </p:txBody>
      </p:sp>
      <p:sp>
        <p:nvSpPr>
          <p:cNvPr id="9" name="フッター プレースホルダ 8"/>
          <p:cNvSpPr>
            <a:spLocks noGrp="1"/>
          </p:cNvSpPr>
          <p:nvPr>
            <p:ph type="ftr" sz="quarter" idx="13"/>
          </p:nvPr>
        </p:nvSpPr>
        <p:spPr/>
        <p:txBody>
          <a:bodyPr/>
          <a:lstStyle/>
          <a:p>
            <a:r>
              <a:rPr lang="ja-JP" altLang="en-US" smtClean="0"/>
              <a:t>土橋ゼミ　國分・須田・福井・藤倉・宮脇</a:t>
            </a:r>
            <a:endParaRPr lang="ja-JP" altLang="en-US"/>
          </a:p>
        </p:txBody>
      </p:sp>
      <p:sp>
        <p:nvSpPr>
          <p:cNvPr id="10" name="スライド番号プレースホルダ 9"/>
          <p:cNvSpPr>
            <a:spLocks noGrp="1"/>
          </p:cNvSpPr>
          <p:nvPr>
            <p:ph type="sldNum" sz="quarter" idx="14"/>
          </p:nvPr>
        </p:nvSpPr>
        <p:spPr/>
        <p:txBody>
          <a:bodyPr/>
          <a:lstStyle/>
          <a:p>
            <a:fld id="{198EED49-1304-6848-A962-FB49710E3C14}" type="slidenum">
              <a:rPr lang="ja-JP" altLang="en-US" smtClean="0"/>
              <a:pPr/>
              <a:t>31</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スキーマ一致・不協和と思われる１３セットの商品の組み合わせを用意し、それぞれに納得であるかと、意外性に関する質問をした結果、１つを除き全ての組み合わせが１％水準で有意となり、その中でも</a:t>
            </a:r>
            <a:r>
              <a:rPr lang="en-US" altLang="ja-JP" dirty="0" err="1" smtClean="0"/>
              <a:t>t</a:t>
            </a:r>
            <a:r>
              <a:rPr lang="ja-JP" altLang="en-US" dirty="0" smtClean="0"/>
              <a:t>値の絶対値が多かったものから２つのペアを本調査の実験刺激として採用することとします。</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32</a:t>
            </a:fld>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参考文献、参考</a:t>
            </a:r>
            <a:r>
              <a:rPr lang="en-US" altLang="ja-JP" dirty="0" smtClean="0"/>
              <a:t>URL</a:t>
            </a:r>
            <a:r>
              <a:rPr lang="ja-JP" altLang="en-US" dirty="0" smtClean="0"/>
              <a:t>はこちらのとおりです。＊</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36</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37</a:t>
            </a:fld>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ご清聴ありがとうございました。</a:t>
            </a:r>
            <a:endParaRPr lang="ja-JP" altLang="en-US" dirty="0"/>
          </a:p>
        </p:txBody>
      </p:sp>
      <p:sp>
        <p:nvSpPr>
          <p:cNvPr id="4" name="スライド番号プレースホルダ 3"/>
          <p:cNvSpPr>
            <a:spLocks noGrp="1"/>
          </p:cNvSpPr>
          <p:nvPr>
            <p:ph type="sldNum" sz="quarter" idx="10"/>
          </p:nvPr>
        </p:nvSpPr>
        <p:spPr/>
        <p:txBody>
          <a:bodyPr/>
          <a:lstStyle/>
          <a:p>
            <a:fld id="{28775C37-EC4A-2744-B660-2327BFEEE3D6}" type="slidenum">
              <a:rPr lang="ja-JP" altLang="en-US" smtClean="0"/>
              <a:pPr/>
              <a:t>38</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また、違うお店で、商品がカテゴリーをまたいで組み合わされている売り場をみて、購買までは至らなかったが、なんとなく楽しかった、得した気分になった、満足した 、</a:t>
            </a:r>
          </a:p>
          <a:p>
            <a:r>
              <a:rPr kumimoji="1" lang="ja-JP" altLang="ja-JP" sz="1200" kern="1200" dirty="0" smtClean="0">
                <a:solidFill>
                  <a:schemeClr val="tx1"/>
                </a:solidFill>
                <a:effectLst/>
                <a:latin typeface="+mn-lt"/>
                <a:ea typeface="+mn-ea"/>
                <a:cs typeface="+mn-cs"/>
              </a:rPr>
              <a:t>こういった経験があると思います。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solidFill>
                  <a:prstClr val="black"/>
                </a:solidFill>
              </a:rPr>
              <a:pPr/>
              <a:t>4</a:t>
            </a:fld>
            <a:endParaRPr lang="ja-JP" altLang="en-US">
              <a:solidFill>
                <a:prstClr val="black"/>
              </a:solidFill>
            </a:endParaRPr>
          </a:p>
        </p:txBody>
      </p:sp>
    </p:spTree>
    <p:extLst>
      <p:ext uri="{BB962C8B-B14F-4D97-AF65-F5344CB8AC3E}">
        <p14:creationId xmlns:p14="http://schemas.microsoft.com/office/powerpoint/2010/main" val="472942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また、違うお店で、商品がカテゴリーをまたいで組み合わされている売り場をみて、購買までは至らなかったが、なんとなく楽しかった、得した気分になった、満足した 、</a:t>
            </a:r>
          </a:p>
          <a:p>
            <a:r>
              <a:rPr kumimoji="1" lang="ja-JP" altLang="ja-JP" sz="1200" kern="1200" dirty="0" smtClean="0">
                <a:solidFill>
                  <a:schemeClr val="tx1"/>
                </a:solidFill>
                <a:effectLst/>
                <a:latin typeface="+mn-lt"/>
                <a:ea typeface="+mn-ea"/>
                <a:cs typeface="+mn-cs"/>
              </a:rPr>
              <a:t>こういった経験があると思います。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solidFill>
                  <a:prstClr val="black"/>
                </a:solidFill>
              </a:rPr>
              <a:pPr/>
              <a:t>5</a:t>
            </a:fld>
            <a:endParaRPr lang="ja-JP" altLang="en-US">
              <a:solidFill>
                <a:prstClr val="black"/>
              </a:solidFill>
            </a:endParaRPr>
          </a:p>
        </p:txBody>
      </p:sp>
    </p:spTree>
    <p:extLst>
      <p:ext uri="{BB962C8B-B14F-4D97-AF65-F5344CB8AC3E}">
        <p14:creationId xmlns:p14="http://schemas.microsoft.com/office/powerpoint/2010/main" val="472942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ja-JP" sz="1200" kern="1200" dirty="0" smtClean="0">
                <a:solidFill>
                  <a:schemeClr val="tx1"/>
                </a:solidFill>
                <a:effectLst/>
                <a:latin typeface="+mn-lt"/>
                <a:ea typeface="+mn-ea"/>
                <a:cs typeface="+mn-cs"/>
              </a:rPr>
              <a:t>後者のような売り場カテゴリーをまたいで商品を陳列しているような売り場のことをクロスＭＤと言います。鶴見先生によるとクロスＭＤとは、関連する複数カテゴリーの商品を組み合わせて陳列すること、とされています。</a:t>
            </a:r>
          </a:p>
          <a:p>
            <a:r>
              <a:rPr kumimoji="1" lang="ja-JP" altLang="ja-JP" sz="1200" kern="1200" dirty="0" smtClean="0">
                <a:solidFill>
                  <a:schemeClr val="tx1"/>
                </a:solidFill>
                <a:effectLst/>
                <a:latin typeface="+mn-lt"/>
                <a:ea typeface="+mn-ea"/>
                <a:cs typeface="+mn-cs"/>
              </a:rPr>
              <a:t>私たちは、</a:t>
            </a:r>
            <a:r>
              <a:rPr kumimoji="1" lang="en-US" altLang="ja-JP" sz="1200" kern="1200" dirty="0" smtClean="0">
                <a:solidFill>
                  <a:schemeClr val="tx1"/>
                </a:solidFill>
                <a:effectLst/>
                <a:latin typeface="+mn-lt"/>
                <a:ea typeface="+mn-ea"/>
                <a:cs typeface="+mn-cs"/>
              </a:rPr>
              <a:t>2</a:t>
            </a:r>
            <a:r>
              <a:rPr kumimoji="1" lang="ja-JP" altLang="ja-JP" sz="1200" kern="1200" dirty="0" smtClean="0">
                <a:solidFill>
                  <a:schemeClr val="tx1"/>
                </a:solidFill>
                <a:effectLst/>
                <a:latin typeface="+mn-lt"/>
                <a:ea typeface="+mn-ea"/>
                <a:cs typeface="+mn-cs"/>
              </a:rPr>
              <a:t>番目の例にあったようなクロスＭＤの売り場が消費者に与える影響に着目しました。</a:t>
            </a:r>
          </a:p>
          <a:p>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6</a:t>
            </a:fld>
            <a:endParaRPr lang="ja-JP" altLang="en-US"/>
          </a:p>
        </p:txBody>
      </p:sp>
    </p:spTree>
    <p:extLst>
      <p:ext uri="{BB962C8B-B14F-4D97-AF65-F5344CB8AC3E}">
        <p14:creationId xmlns:p14="http://schemas.microsoft.com/office/powerpoint/2010/main" val="2011627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このことから問題意識は「クロス</a:t>
            </a:r>
            <a:r>
              <a:rPr kumimoji="1" lang="en-US" altLang="ja-JP" sz="1200" kern="1200" dirty="0" smtClean="0">
                <a:solidFill>
                  <a:schemeClr val="tx1"/>
                </a:solidFill>
                <a:effectLst/>
                <a:latin typeface="+mn-lt"/>
                <a:ea typeface="+mn-ea"/>
                <a:cs typeface="+mn-cs"/>
              </a:rPr>
              <a:t>MD</a:t>
            </a:r>
            <a:r>
              <a:rPr kumimoji="1" lang="ja-JP" altLang="ja-JP" sz="1200" kern="1200" dirty="0" smtClean="0">
                <a:solidFill>
                  <a:schemeClr val="tx1"/>
                </a:solidFill>
                <a:effectLst/>
                <a:latin typeface="+mn-lt"/>
                <a:ea typeface="+mn-ea"/>
                <a:cs typeface="+mn-cs"/>
              </a:rPr>
              <a:t>には、購買、非購買に関わらず、消費者に何らかの効果があるのではないだろうか？ 」となりました。</a:t>
            </a:r>
          </a:p>
          <a:p>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solidFill>
                  <a:prstClr val="black"/>
                </a:solidFill>
              </a:rPr>
              <a:pPr/>
              <a:t>7</a:t>
            </a:fld>
            <a:endParaRPr lang="ja-JP" alt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次に＊研究目的までの流れです。＊</a:t>
            </a:r>
            <a:endParaRPr lang="ja-JP" altLang="en-US" dirty="0"/>
          </a:p>
        </p:txBody>
      </p:sp>
      <p:sp>
        <p:nvSpPr>
          <p:cNvPr id="6" name="ヘッダー プレースホルダ 5"/>
          <p:cNvSpPr>
            <a:spLocks noGrp="1"/>
          </p:cNvSpPr>
          <p:nvPr>
            <p:ph type="hdr" sz="quarter" idx="10"/>
          </p:nvPr>
        </p:nvSpPr>
        <p:spPr/>
        <p:txBody>
          <a:bodyPr/>
          <a:lstStyle/>
          <a:p>
            <a:r>
              <a:rPr lang="en-US" altLang="ja-JP" smtClean="0"/>
              <a:t>NRC-KL</a:t>
            </a:r>
            <a:r>
              <a:rPr lang="ja-JP" altLang="en-US" smtClean="0"/>
              <a:t>杯　中間発表</a:t>
            </a:r>
            <a:endParaRPr lang="ja-JP" altLang="en-US"/>
          </a:p>
        </p:txBody>
      </p:sp>
      <p:sp>
        <p:nvSpPr>
          <p:cNvPr id="7" name="日付プレースホルダ 6"/>
          <p:cNvSpPr>
            <a:spLocks noGrp="1"/>
          </p:cNvSpPr>
          <p:nvPr>
            <p:ph type="dt" idx="11"/>
          </p:nvPr>
        </p:nvSpPr>
        <p:spPr/>
        <p:txBody>
          <a:bodyPr/>
          <a:lstStyle/>
          <a:p>
            <a:fld id="{5890B31F-A9BE-524D-94E7-7699CFCA951C}" type="datetime1">
              <a:rPr lang="ja-JP" altLang="en-US" smtClean="0"/>
              <a:pPr/>
              <a:t>12/12/19</a:t>
            </a:fld>
            <a:endParaRPr lang="ja-JP" altLang="en-US"/>
          </a:p>
        </p:txBody>
      </p:sp>
      <p:sp>
        <p:nvSpPr>
          <p:cNvPr id="9" name="フッター プレースホルダ 8"/>
          <p:cNvSpPr>
            <a:spLocks noGrp="1"/>
          </p:cNvSpPr>
          <p:nvPr>
            <p:ph type="ftr" sz="quarter" idx="13"/>
          </p:nvPr>
        </p:nvSpPr>
        <p:spPr/>
        <p:txBody>
          <a:bodyPr/>
          <a:lstStyle/>
          <a:p>
            <a:r>
              <a:rPr lang="ja-JP" altLang="en-US" smtClean="0"/>
              <a:t>土橋ゼミ　國分・須田・福井・藤倉・宮脇</a:t>
            </a:r>
            <a:endParaRPr lang="ja-JP" altLang="en-US"/>
          </a:p>
        </p:txBody>
      </p:sp>
      <p:sp>
        <p:nvSpPr>
          <p:cNvPr id="10" name="スライド番号プレースホルダ 9"/>
          <p:cNvSpPr>
            <a:spLocks noGrp="1"/>
          </p:cNvSpPr>
          <p:nvPr>
            <p:ph type="sldNum" sz="quarter" idx="14"/>
          </p:nvPr>
        </p:nvSpPr>
        <p:spPr/>
        <p:txBody>
          <a:bodyPr/>
          <a:lstStyle/>
          <a:p>
            <a:fld id="{198EED49-1304-6848-A962-FB49710E3C14}" type="slidenum">
              <a:rPr lang="ja-JP" altLang="en-US" smtClean="0"/>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ここではまず先行研究を見て行きたいと思います。上田・田島・鶴見の先行研究を見ていくと、クロスＭＤの研究は関連購買の促進や利便性の追求に焦点をあてたものが主流となっています。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28775C37-EC4A-2744-B660-2327BFEEE3D6}" type="slidenum">
              <a:rPr lang="ja-JP" altLang="en-US" smtClean="0"/>
              <a:pPr/>
              <a:t>9</a:t>
            </a:fld>
            <a:endParaRPr lang="ja-JP" altLang="en-US"/>
          </a:p>
        </p:txBody>
      </p:sp>
    </p:spTree>
    <p:extLst>
      <p:ext uri="{BB962C8B-B14F-4D97-AF65-F5344CB8AC3E}">
        <p14:creationId xmlns:p14="http://schemas.microsoft.com/office/powerpoint/2010/main" val="1186135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BD22CD12-5AF1-584B-B5EA-6115ED7D38B0}" type="datetime1">
              <a:rPr lang="ja-JP" altLang="en-US" smtClean="0"/>
              <a:pPr/>
              <a:t>12/12/19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0FB08E2C-65C7-DC4F-8B61-28DFBA1515E8}" type="datetime1">
              <a:rPr lang="ja-JP" altLang="en-US" smtClean="0"/>
              <a:pPr/>
              <a:t>12/12/19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B9D26CEC-A768-284F-91C5-D3C57D2D5108}" type="datetime1">
              <a:rPr lang="ja-JP" altLang="en-US" smtClean="0"/>
              <a:pPr/>
              <a:t>12/12/19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0048AFC6-DBBA-AD40-A5C0-FF9CB29E79F8}"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9332001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DF5EDFD8-2D4F-D549-A762-4C0C49671251}"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23330007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4E31620F-C4D0-994A-95D1-4376D1E1F762}"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4178520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35F3912D-8B9B-4F45-A243-092E1B1A160F}"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4862536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034160DC-43BD-8D40-AACF-939CCFC5B4BF}"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8" name="フッター プレースホルダ 7"/>
          <p:cNvSpPr>
            <a:spLocks noGrp="1"/>
          </p:cNvSpPr>
          <p:nvPr>
            <p:ph type="ftr" sz="quarter" idx="11"/>
          </p:nvPr>
        </p:nvSpPr>
        <p:spPr/>
        <p:txBody>
          <a:bodyPr/>
          <a:lstStyle/>
          <a:p>
            <a:endParaRPr lang="ja-JP" altLang="en-US">
              <a:solidFill>
                <a:srgbClr val="000000">
                  <a:tint val="75000"/>
                </a:srgbClr>
              </a:solidFill>
            </a:endParaRPr>
          </a:p>
        </p:txBody>
      </p:sp>
      <p:sp>
        <p:nvSpPr>
          <p:cNvPr id="9" name="スライド番号プレースホルダ 8"/>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805379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7C5CB346-A3D3-F147-8B58-76EE17D8E87C}"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4" name="フッター プレースホルダ 3"/>
          <p:cNvSpPr>
            <a:spLocks noGrp="1"/>
          </p:cNvSpPr>
          <p:nvPr>
            <p:ph type="ftr" sz="quarter" idx="11"/>
          </p:nvPr>
        </p:nvSpPr>
        <p:spPr/>
        <p:txBody>
          <a:bodyPr/>
          <a:lstStyle/>
          <a:p>
            <a:endParaRPr lang="ja-JP" altLang="en-US">
              <a:solidFill>
                <a:srgbClr val="000000">
                  <a:tint val="75000"/>
                </a:srgbClr>
              </a:solidFill>
            </a:endParaRPr>
          </a:p>
        </p:txBody>
      </p:sp>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25263512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72DCF3D-0AA8-1A47-9ACA-58F1E58CFCBE}"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3" name="フッター プレースホルダ 2"/>
          <p:cNvSpPr>
            <a:spLocks noGrp="1"/>
          </p:cNvSpPr>
          <p:nvPr>
            <p:ph type="ftr" sz="quarter" idx="11"/>
          </p:nvPr>
        </p:nvSpPr>
        <p:spPr/>
        <p:txBody>
          <a:bodyPr/>
          <a:lstStyle/>
          <a:p>
            <a:endParaRPr lang="ja-JP" altLang="en-US">
              <a:solidFill>
                <a:srgbClr val="000000">
                  <a:tint val="75000"/>
                </a:srgbClr>
              </a:solidFill>
            </a:endParaRPr>
          </a:p>
        </p:txBody>
      </p:sp>
      <p:sp>
        <p:nvSpPr>
          <p:cNvPr id="4" name="スライド番号プレースホルダ 3"/>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685401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6DA1FC30-9E0E-5D47-A6A8-D4C45E18DF44}"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345933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0810BF2A-6461-4848-B00B-A01723FA3A23}" type="datetime1">
              <a:rPr lang="ja-JP" altLang="en-US" smtClean="0"/>
              <a:pPr/>
              <a:t>12/12/19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F2D2F50D-67D6-5F46-BE0B-95DBA53DFF87}"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71563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E9BF33E-7979-5C42-A854-4E3DF44CDAEF}"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7291994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4C8AD76-1688-3D47-84F9-A386352564DF}"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24270281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A99FAC20-08F4-494C-A1A1-BFBD9FC99D5E}"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9658620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04947F07-1114-8649-BCF0-5D8B92EF1EE3}"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6896388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2F2F345A-000C-9D44-8B52-8C014A0BF5AD}"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6609916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C6DC5AEB-8E8F-F341-B11E-465AE0431A52}"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7384520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39314857-543E-3141-88AB-FCB65EB2A52B}"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8" name="フッター プレースホルダ 7"/>
          <p:cNvSpPr>
            <a:spLocks noGrp="1"/>
          </p:cNvSpPr>
          <p:nvPr>
            <p:ph type="ftr" sz="quarter" idx="11"/>
          </p:nvPr>
        </p:nvSpPr>
        <p:spPr/>
        <p:txBody>
          <a:bodyPr/>
          <a:lstStyle/>
          <a:p>
            <a:endParaRPr lang="ja-JP" altLang="en-US">
              <a:solidFill>
                <a:srgbClr val="000000">
                  <a:tint val="75000"/>
                </a:srgbClr>
              </a:solidFill>
            </a:endParaRPr>
          </a:p>
        </p:txBody>
      </p:sp>
      <p:sp>
        <p:nvSpPr>
          <p:cNvPr id="9" name="スライド番号プレースホルダ 8"/>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923783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EF524EFA-34D5-F847-B25A-E426F3E97D51}"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4" name="フッター プレースホルダ 3"/>
          <p:cNvSpPr>
            <a:spLocks noGrp="1"/>
          </p:cNvSpPr>
          <p:nvPr>
            <p:ph type="ftr" sz="quarter" idx="11"/>
          </p:nvPr>
        </p:nvSpPr>
        <p:spPr/>
        <p:txBody>
          <a:bodyPr/>
          <a:lstStyle/>
          <a:p>
            <a:endParaRPr lang="ja-JP" altLang="en-US">
              <a:solidFill>
                <a:srgbClr val="000000">
                  <a:tint val="75000"/>
                </a:srgbClr>
              </a:solidFill>
            </a:endParaRPr>
          </a:p>
        </p:txBody>
      </p:sp>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471971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C0EDDEC5-6944-234D-88F3-82633EE68E25}"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3" name="フッター プレースホルダ 2"/>
          <p:cNvSpPr>
            <a:spLocks noGrp="1"/>
          </p:cNvSpPr>
          <p:nvPr>
            <p:ph type="ftr" sz="quarter" idx="11"/>
          </p:nvPr>
        </p:nvSpPr>
        <p:spPr/>
        <p:txBody>
          <a:bodyPr/>
          <a:lstStyle/>
          <a:p>
            <a:endParaRPr lang="ja-JP" altLang="en-US">
              <a:solidFill>
                <a:srgbClr val="000000">
                  <a:tint val="75000"/>
                </a:srgbClr>
              </a:solidFill>
            </a:endParaRPr>
          </a:p>
        </p:txBody>
      </p:sp>
      <p:sp>
        <p:nvSpPr>
          <p:cNvPr id="4" name="スライド番号プレースホルダ 3"/>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671609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5003599A-A492-EF49-BF14-3F6537F51E16}" type="datetime1">
              <a:rPr lang="ja-JP" altLang="en-US" smtClean="0"/>
              <a:pPr/>
              <a:t>12/12/19</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FCC35B24-8CD1-2842-BC12-5B0A4DA0FE69}"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4163613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3D3C34A2-5677-0149-B9A9-798A91A494AA}"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6681357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248DC745-4CB6-7D42-BAC8-6803C7A2C78F}"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22027459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E344E10E-A772-A041-8AAE-8A1E86F96456}"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6113310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F564DF37-03BF-E44A-BC49-2778DD194548}"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4859599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F315C95B-5ACD-D547-A751-2AEB69FEBFEC}"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25834767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FB93556E-D203-B340-9864-F23E4AF05491}"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9492130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FCF1E863-A77B-504A-B532-35A8142099C3}"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7740363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5F0AE1A8-D740-C149-8B0D-73F41372B62F}"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8" name="フッター プレースホルダ 7"/>
          <p:cNvSpPr>
            <a:spLocks noGrp="1"/>
          </p:cNvSpPr>
          <p:nvPr>
            <p:ph type="ftr" sz="quarter" idx="11"/>
          </p:nvPr>
        </p:nvSpPr>
        <p:spPr/>
        <p:txBody>
          <a:bodyPr/>
          <a:lstStyle/>
          <a:p>
            <a:endParaRPr lang="ja-JP" altLang="en-US">
              <a:solidFill>
                <a:srgbClr val="000000">
                  <a:tint val="75000"/>
                </a:srgbClr>
              </a:solidFill>
            </a:endParaRPr>
          </a:p>
        </p:txBody>
      </p:sp>
      <p:sp>
        <p:nvSpPr>
          <p:cNvPr id="9" name="スライド番号プレースホルダ 8"/>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0588684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FB926391-329B-654A-9780-8D0349DEDA38}"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4" name="フッター プレースホルダ 3"/>
          <p:cNvSpPr>
            <a:spLocks noGrp="1"/>
          </p:cNvSpPr>
          <p:nvPr>
            <p:ph type="ftr" sz="quarter" idx="11"/>
          </p:nvPr>
        </p:nvSpPr>
        <p:spPr/>
        <p:txBody>
          <a:bodyPr/>
          <a:lstStyle/>
          <a:p>
            <a:endParaRPr lang="ja-JP" altLang="en-US">
              <a:solidFill>
                <a:srgbClr val="000000">
                  <a:tint val="75000"/>
                </a:srgbClr>
              </a:solidFill>
            </a:endParaRPr>
          </a:p>
        </p:txBody>
      </p:sp>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823894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8E2D6D84-1446-2A45-8AB1-DB730EE95C63}" type="datetime1">
              <a:rPr lang="ja-JP" altLang="en-US" smtClean="0"/>
              <a:pPr/>
              <a:t>12/12/19</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267B3943-B16A-1549-B205-ED67238ACECD}"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3" name="フッター プレースホルダ 2"/>
          <p:cNvSpPr>
            <a:spLocks noGrp="1"/>
          </p:cNvSpPr>
          <p:nvPr>
            <p:ph type="ftr" sz="quarter" idx="11"/>
          </p:nvPr>
        </p:nvSpPr>
        <p:spPr/>
        <p:txBody>
          <a:bodyPr/>
          <a:lstStyle/>
          <a:p>
            <a:endParaRPr lang="ja-JP" altLang="en-US">
              <a:solidFill>
                <a:srgbClr val="000000">
                  <a:tint val="75000"/>
                </a:srgbClr>
              </a:solidFill>
            </a:endParaRPr>
          </a:p>
        </p:txBody>
      </p:sp>
      <p:sp>
        <p:nvSpPr>
          <p:cNvPr id="4" name="スライド番号プレースホルダ 3"/>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5639579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F0D50DE2-9F64-6D46-A0BE-A262DBA47A42}"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2408029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10200CC2-3C7D-BF4A-97AD-EF8B15369287}"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6" name="フッター プレースホルダ 5"/>
          <p:cNvSpPr>
            <a:spLocks noGrp="1"/>
          </p:cNvSpPr>
          <p:nvPr>
            <p:ph type="ftr" sz="quarter" idx="11"/>
          </p:nvPr>
        </p:nvSpPr>
        <p:spPr/>
        <p:txBody>
          <a:bodyPr/>
          <a:lstStyle/>
          <a:p>
            <a:endParaRPr lang="ja-JP" altLang="en-US">
              <a:solidFill>
                <a:srgbClr val="000000">
                  <a:tint val="75000"/>
                </a:srgbClr>
              </a:solidFill>
            </a:endParaRPr>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22269247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4707E48A-FCCF-0241-879A-C4EE99BE56FF}"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7806541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8649BFD7-905D-114E-AB73-63B246EEC027}"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11"/>
          </p:nvPr>
        </p:nvSpPr>
        <p:spPr/>
        <p:txBody>
          <a:bodyPr/>
          <a:lstStyle/>
          <a:p>
            <a:endParaRPr lang="ja-JP" altLang="en-US">
              <a:solidFill>
                <a:srgbClr val="000000">
                  <a:tint val="75000"/>
                </a:srgbClr>
              </a:solidFill>
            </a:endParaRPr>
          </a:p>
        </p:txBody>
      </p:sp>
      <p:sp>
        <p:nvSpPr>
          <p:cNvPr id="6" name="スライド番号プレースホルダ 5"/>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3017262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F78A8CCC-67F7-194D-886D-2F4CE31436B0}" type="datetime1">
              <a:rPr lang="ja-JP" altLang="en-US" smtClean="0"/>
              <a:pPr/>
              <a:t>12/12/19</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AD47CFF8-20B3-604C-B12A-D24C54108D49}" type="datetime1">
              <a:rPr lang="ja-JP" altLang="en-US" smtClean="0"/>
              <a:pPr/>
              <a:t>12/12/19</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63D745DB-2F40-5641-92E8-3B5673C64772}" type="datetime1">
              <a:rPr lang="ja-JP" altLang="en-US" smtClean="0"/>
              <a:pPr/>
              <a:t>12/12/19</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5428EF3F-20F7-EA43-BABF-AD47B1C7A018}" type="datetime1">
              <a:rPr lang="ja-JP" altLang="en-US" smtClean="0"/>
              <a:pPr/>
              <a:t>12/12/19</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60628371-4A6B-2745-8FD9-BA84495CA88F}" type="datetime1">
              <a:rPr lang="ja-JP" altLang="en-US" smtClean="0"/>
              <a:pPr/>
              <a:t>12/12/19</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FC90A18A-17FE-B444-978C-E390924CF212}"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43519D-74AA-304F-B584-91BFF7ECF574}" type="datetime1">
              <a:rPr lang="ja-JP" altLang="en-US" smtClean="0"/>
              <a:pPr/>
              <a:t>12/12/19</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0A18A-17FE-B444-978C-E390924CF212}"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4FBF2F-40CC-7C40-9DB3-6FED36D9DB1E}"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srgbClr val="000000">
                  <a:tint val="75000"/>
                </a:srgb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4508368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3F2D6C-D831-CD4B-ABC1-BAA1A57F353A}"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srgbClr val="000000">
                  <a:tint val="75000"/>
                </a:srgb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24757644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13039-A3AF-BC42-BFA2-65DB1F4B997E}" type="datetime1">
              <a:rPr lang="ja-JP" altLang="en-US" smtClean="0">
                <a:solidFill>
                  <a:srgbClr val="000000">
                    <a:tint val="75000"/>
                  </a:srgbClr>
                </a:solidFill>
              </a:rPr>
              <a:pPr/>
              <a:t>12/12/19</a:t>
            </a:fld>
            <a:endParaRPr lang="ja-JP" altLang="en-US">
              <a:solidFill>
                <a:srgbClr val="000000">
                  <a:tint val="75000"/>
                </a:srgbClr>
              </a:solidFill>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srgbClr val="000000">
                  <a:tint val="75000"/>
                </a:srgbClr>
              </a:solidFill>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90A18A-17FE-B444-978C-E390924CF212}" type="slidenum">
              <a:rPr lang="ja-JP" altLang="en-US" smtClean="0">
                <a:solidFill>
                  <a:srgbClr val="000000">
                    <a:tint val="75000"/>
                  </a:srgbClr>
                </a:solidFill>
              </a:rPr>
              <a:pPr/>
              <a:t>‹#›</a:t>
            </a:fld>
            <a:endParaRPr lang="ja-JP" altLang="en-US">
              <a:solidFill>
                <a:srgbClr val="000000">
                  <a:tint val="75000"/>
                </a:srgbClr>
              </a:solidFill>
            </a:endParaRPr>
          </a:p>
        </p:txBody>
      </p:sp>
    </p:spTree>
    <p:extLst>
      <p:ext uri="{BB962C8B-B14F-4D97-AF65-F5344CB8AC3E}">
        <p14:creationId xmlns:p14="http://schemas.microsoft.com/office/powerpoint/2010/main" val="185839711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w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wmf"/><Relationship Id="rId4" Type="http://schemas.openxmlformats.org/officeDocument/2006/relationships/image" Target="../media/image7.jpeg"/><Relationship Id="rId5"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20.jpeg"/><Relationship Id="rId6"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2.wmf"/><Relationship Id="rId4" Type="http://schemas.openxmlformats.org/officeDocument/2006/relationships/image" Target="../media/image11.wmf"/><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8.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0.wmf"/></Relationships>
</file>

<file path=ppt/slides/_rels/slide17.xml.rels><?xml version="1.0" encoding="UTF-8" standalone="yes"?>
<Relationships xmlns="http://schemas.openxmlformats.org/package/2006/relationships"><Relationship Id="rId3" Type="http://schemas.openxmlformats.org/officeDocument/2006/relationships/image" Target="../media/image11.wmf"/><Relationship Id="rId4" Type="http://schemas.openxmlformats.org/officeDocument/2006/relationships/image" Target="../media/image20.jpeg"/><Relationship Id="rId5" Type="http://schemas.openxmlformats.org/officeDocument/2006/relationships/image" Target="../media/image6.jpeg"/><Relationship Id="rId6"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2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1.wmf"/></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5" Type="http://schemas.microsoft.com/office/2007/relationships/hdphoto" Target="../media/hdphoto3.wdp"/><Relationship Id="rId6" Type="http://schemas.openxmlformats.org/officeDocument/2006/relationships/image" Target="../media/image1.wmf"/><Relationship Id="rId7" Type="http://schemas.openxmlformats.org/officeDocument/2006/relationships/image" Target="../media/image11.wmf"/><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1.wmf"/></Relationships>
</file>

<file path=ppt/slides/_rels/slide23.xml.rels><?xml version="1.0" encoding="UTF-8" standalone="yes"?>
<Relationships xmlns="http://schemas.openxmlformats.org/package/2006/relationships"><Relationship Id="rId3" Type="http://schemas.openxmlformats.org/officeDocument/2006/relationships/image" Target="../media/image8.wmf"/><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9" Type="http://schemas.openxmlformats.org/officeDocument/2006/relationships/image" Target="../media/image8.wmf"/><Relationship Id="rId20" Type="http://schemas.microsoft.com/office/2007/relationships/diagramDrawing" Target="../diagrams/drawing4.xml"/><Relationship Id="rId10" Type="http://schemas.openxmlformats.org/officeDocument/2006/relationships/diagramData" Target="../diagrams/data3.xml"/><Relationship Id="rId11" Type="http://schemas.openxmlformats.org/officeDocument/2006/relationships/diagramLayout" Target="../diagrams/layout3.xml"/><Relationship Id="rId12" Type="http://schemas.openxmlformats.org/officeDocument/2006/relationships/diagramQuickStyle" Target="../diagrams/quickStyle3.xml"/><Relationship Id="rId13" Type="http://schemas.openxmlformats.org/officeDocument/2006/relationships/diagramColors" Target="../diagrams/colors3.xml"/><Relationship Id="rId14" Type="http://schemas.microsoft.com/office/2007/relationships/diagramDrawing" Target="../diagrams/drawing3.xml"/><Relationship Id="rId15" Type="http://schemas.openxmlformats.org/officeDocument/2006/relationships/image" Target="../media/image31.wmf"/><Relationship Id="rId16" Type="http://schemas.openxmlformats.org/officeDocument/2006/relationships/diagramData" Target="../diagrams/data4.xml"/><Relationship Id="rId17" Type="http://schemas.openxmlformats.org/officeDocument/2006/relationships/diagramLayout" Target="../diagrams/layout4.xml"/><Relationship Id="rId18" Type="http://schemas.openxmlformats.org/officeDocument/2006/relationships/diagramQuickStyle" Target="../diagrams/quickStyle4.xml"/><Relationship Id="rId19" Type="http://schemas.openxmlformats.org/officeDocument/2006/relationships/diagramColors" Target="../diagrams/colors4.xml"/><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1.wmf"/><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s>
</file>

<file path=ppt/slides/_rels/slide25.xml.rels><?xml version="1.0" encoding="UTF-8" standalone="yes"?>
<Relationships xmlns="http://schemas.openxmlformats.org/package/2006/relationships"><Relationship Id="rId3" Type="http://schemas.openxmlformats.org/officeDocument/2006/relationships/image" Target="../media/image11.wmf"/><Relationship Id="rId4" Type="http://schemas.openxmlformats.org/officeDocument/2006/relationships/image" Target="../media/image8.wmf"/><Relationship Id="rId5" Type="http://schemas.openxmlformats.org/officeDocument/2006/relationships/image" Target="../media/image31.wmf"/><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1.wmf"/><Relationship Id="rId4" Type="http://schemas.openxmlformats.org/officeDocument/2006/relationships/image" Target="../media/image8.wmf"/><Relationship Id="rId5" Type="http://schemas.openxmlformats.org/officeDocument/2006/relationships/image" Target="../media/image31.wmf"/><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5.wmf"/></Relationships>
</file>

<file path=ppt/slides/_rels/slide28.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jpeg"/><Relationship Id="rId5" Type="http://schemas.openxmlformats.org/officeDocument/2006/relationships/image" Target="../media/image34.wmf"/><Relationship Id="rId6"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5.wmf"/></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wmf"/><Relationship Id="rId1" Type="http://schemas.openxmlformats.org/officeDocument/2006/relationships/slideLayout" Target="../slideLayouts/slideLayout1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0.w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5.w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6.wmf"/><Relationship Id="rId3" Type="http://schemas.openxmlformats.org/officeDocument/2006/relationships/image" Target="../media/image37.gif"/></Relationships>
</file>

<file path=ppt/slides/_rels/slide34.xml.rels><?xml version="1.0" encoding="UTF-8" standalone="yes"?>
<Relationships xmlns="http://schemas.openxmlformats.org/package/2006/relationships"><Relationship Id="rId11" Type="http://schemas.openxmlformats.org/officeDocument/2006/relationships/hyperlink" Target="http://www.google.co.jp/imgres?q=%E3%83%86%E3%82%A3%E3%83%BC%E3%83%9D%E3%83%83%E3%83%88%E3%80%80%E7%94%BB%E5%83%8F&amp;start=238&amp;hl=ja&amp;tbo=d&amp;rlz=1T4SUNC_jaJP401JP401&amp;biw=1366&amp;bih=637&amp;tbm=isch&amp;tbnid=d0OtBchg71X8cM:&amp;imgrefurl=http://www.gmo-toku.jp/%E2%98%85%E3%82%A2%E3%82%A6%E3%82%AC%E3%83%AB%E3%83%86%E3%83%B3Augarten+%E3%82%A2%E3%83%AB%E3%83%9A%E3%83%B3%E3%83%95%E3%83%A9%E3%83%AF%E3%83%BC+%E3%83%86%E3%82%A3%E3%83%BC%E3%83%9D%E3%83%83%E3%83%88(%E3%82%BD%E3%83%AB%E3%83%80%E3%83%8D%E3%83%A9%EF%BC%89/item/19774287/&amp;docid=-mS0eDhkV_8ghM&amp;imgurl=http://img09.shop-pro.jp/PA01041/329/product/17485734.jpg&amp;w=400&amp;h=400&amp;ei=obStULqVDInsmAXS2YGwAw&amp;zoom=1&amp;iact=hc&amp;vpx=2&amp;vpy=22&amp;dur=715&amp;hovh=225&amp;hovw=225&amp;tx=103&amp;ty=122&amp;sig=111377701174175415307&amp;page=9&amp;tbnh=134&amp;tbnw=152&amp;ndsp=30&amp;ved=1t:429,r:61,s:200,i:187" TargetMode="External"/><Relationship Id="rId12" Type="http://schemas.openxmlformats.org/officeDocument/2006/relationships/image" Target="../media/image46.jpeg"/><Relationship Id="rId1" Type="http://schemas.openxmlformats.org/officeDocument/2006/relationships/slideLayout" Target="../slideLayouts/slideLayout6.xml"/><Relationship Id="rId2" Type="http://schemas.openxmlformats.org/officeDocument/2006/relationships/image" Target="../media/image38.jpeg"/><Relationship Id="rId3" Type="http://schemas.openxmlformats.org/officeDocument/2006/relationships/image" Target="../media/image39.jpeg"/><Relationship Id="rId4" Type="http://schemas.openxmlformats.org/officeDocument/2006/relationships/image" Target="../media/image40.jpeg"/><Relationship Id="rId5" Type="http://schemas.openxmlformats.org/officeDocument/2006/relationships/image" Target="../media/image41.jpeg"/><Relationship Id="rId6" Type="http://schemas.openxmlformats.org/officeDocument/2006/relationships/image" Target="../media/image42.jpeg"/><Relationship Id="rId7" Type="http://schemas.openxmlformats.org/officeDocument/2006/relationships/hyperlink" Target="http://www.google.co.jp/imgres?q=%E5%8C%96%E7%B2%A7%E6%B0%B4%E3%80%80%E7%94%BB%E5%83%8F&amp;hl=ja&amp;tbo=d&amp;rlz=1T4SUNC_jaJP401JP401&amp;biw=1366&amp;bih=637&amp;tbm=isch&amp;tbnid=sIGW8SZ5rs2vxM:&amp;imgrefurl=http://www.yamada-denkiweb.com/item/detail.php/9881729017&amp;docid=-D3cHXhnaN81mM&amp;imgurl=http://img.yamada-denkiweb.com/item/image/item_image/L/L9881729017.jpg&amp;w=300&amp;h=300&amp;ei=6bWtUN1j552ZBeargLAP&amp;zoom=1&amp;iact=hc&amp;vpx=2&amp;vpy=106&amp;dur=2009&amp;hovh=225&amp;hovw=225&amp;tx=124&amp;ty=121&amp;sig=111377701174175415307&amp;page=2&amp;tbnh=140&amp;tbnw=133&amp;start=25&amp;ndsp=36&amp;ved=1t:429,r:52,s:0,i:239" TargetMode="External"/><Relationship Id="rId8" Type="http://schemas.openxmlformats.org/officeDocument/2006/relationships/image" Target="../media/image43.jpeg"/><Relationship Id="rId9" Type="http://schemas.openxmlformats.org/officeDocument/2006/relationships/image" Target="../media/image44.jpeg"/><Relationship Id="rId10" Type="http://schemas.openxmlformats.org/officeDocument/2006/relationships/image" Target="../media/image45.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7.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3" Type="http://schemas.openxmlformats.org/officeDocument/2006/relationships/hyperlink" Target="http://www.clover.co.jp/" TargetMode="External"/><Relationship Id="rId4" Type="http://schemas.openxmlformats.org/officeDocument/2006/relationships/hyperlink" Target="http://www.lotte.co.jp/" TargetMode="External"/><Relationship Id="rId5" Type="http://schemas.openxmlformats.org/officeDocument/2006/relationships/hyperlink" Target="http://www.cocacola.co.jp/" TargetMode="External"/><Relationship Id="rId6" Type="http://schemas.openxmlformats.org/officeDocument/2006/relationships/hyperlink" Target="http://www.pepsi.co.jp/menu.html" TargetMode="External"/><Relationship Id="rId7" Type="http://schemas.openxmlformats.org/officeDocument/2006/relationships/hyperlink" Target="http://www.suntory.co.jp/" TargetMode="External"/><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52.png"/><Relationship Id="rId8" Type="http://schemas.openxmlformats.org/officeDocument/2006/relationships/image" Target="../media/image53.png"/><Relationship Id="rId9" Type="http://schemas.openxmlformats.org/officeDocument/2006/relationships/image" Target="../media/image54.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9.jpeg"/><Relationship Id="rId5" Type="http://schemas.microsoft.com/office/2007/relationships/hdphoto" Target="../media/hdphoto1.wdp"/><Relationship Id="rId6" Type="http://schemas.openxmlformats.org/officeDocument/2006/relationships/image" Target="../media/image10.wmf"/><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9.jpeg"/><Relationship Id="rId5" Type="http://schemas.microsoft.com/office/2007/relationships/hdphoto" Target="../media/hdphoto1.wdp"/><Relationship Id="rId6" Type="http://schemas.openxmlformats.org/officeDocument/2006/relationships/image" Target="../media/image10.wmf"/><Relationship Id="rId7" Type="http://schemas.openxmlformats.org/officeDocument/2006/relationships/image" Target="../media/image11.wmf"/><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wmf"/><Relationship Id="rId1" Type="http://schemas.openxmlformats.org/officeDocument/2006/relationships/slideLayout" Target="../slideLayouts/slideLayout2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notesSlide" Target="../notesSlides/notesSlide7.xml"/><Relationship Id="rId3" Type="http://schemas.openxmlformats.org/officeDocument/2006/relationships/image" Target="../media/image5.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wmf"/></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4" Type="http://schemas.microsoft.com/office/2007/relationships/hdphoto" Target="../media/hdphoto2.wdp"/><Relationship Id="rId5" Type="http://schemas.openxmlformats.org/officeDocument/2006/relationships/image" Target="../media/image17.wm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27782" y="1005214"/>
            <a:ext cx="8345466" cy="2893511"/>
          </a:xfrm>
        </p:spPr>
        <p:txBody>
          <a:bodyPr>
            <a:noAutofit/>
          </a:bodyPr>
          <a:lstStyle/>
          <a:p>
            <a:pPr algn="l"/>
            <a:r>
              <a:rPr lang="ja-JP" altLang="en-US" sz="5400" dirty="0" smtClean="0"/>
              <a:t>クロス</a:t>
            </a:r>
            <a:r>
              <a:rPr lang="en-US" altLang="ja-JP" sz="5400" dirty="0" smtClean="0"/>
              <a:t>             </a:t>
            </a:r>
            <a:r>
              <a:rPr lang="ja-JP" altLang="en-US" sz="5400" dirty="0" smtClean="0"/>
              <a:t>と</a:t>
            </a:r>
            <a:r>
              <a:rPr lang="en-US" altLang="ja-JP" sz="5400" dirty="0" smtClean="0"/>
              <a:t/>
            </a:r>
            <a:br>
              <a:rPr lang="en-US" altLang="ja-JP" sz="5400" dirty="0" smtClean="0"/>
            </a:br>
            <a:r>
              <a:rPr lang="ja-JP" altLang="en-US" sz="5400" dirty="0" smtClean="0"/>
              <a:t>快楽的買物行動との関係性</a:t>
            </a:r>
            <a:endParaRPr lang="ja-JP" altLang="en-US" sz="5400" dirty="0"/>
          </a:p>
        </p:txBody>
      </p:sp>
      <p:sp>
        <p:nvSpPr>
          <p:cNvPr id="3" name="サブタイトル 2"/>
          <p:cNvSpPr>
            <a:spLocks noGrp="1"/>
          </p:cNvSpPr>
          <p:nvPr>
            <p:ph type="subTitle" idx="1"/>
          </p:nvPr>
        </p:nvSpPr>
        <p:spPr>
          <a:xfrm>
            <a:off x="841576" y="4980372"/>
            <a:ext cx="7534405" cy="1161789"/>
          </a:xfrm>
        </p:spPr>
        <p:txBody>
          <a:bodyPr>
            <a:normAutofit fontScale="85000" lnSpcReduction="10000"/>
          </a:bodyPr>
          <a:lstStyle/>
          <a:p>
            <a:pPr algn="l"/>
            <a:r>
              <a:rPr lang="ja-JP" altLang="en-US" dirty="0" smtClean="0">
                <a:solidFill>
                  <a:schemeClr val="tx1"/>
                </a:solidFill>
              </a:rPr>
              <a:t>土橋ゼミナール</a:t>
            </a:r>
            <a:endParaRPr lang="en-US" altLang="ja-JP" dirty="0" smtClean="0">
              <a:solidFill>
                <a:schemeClr val="tx1"/>
              </a:solidFill>
            </a:endParaRPr>
          </a:p>
          <a:p>
            <a:pPr algn="l"/>
            <a:r>
              <a:rPr lang="ja-JP" altLang="en-US" dirty="0" smtClean="0">
                <a:solidFill>
                  <a:schemeClr val="tx1"/>
                </a:solidFill>
              </a:rPr>
              <a:t>國分雅之　須田雅子　藤倉あゆみ　福井みなみ</a:t>
            </a:r>
            <a:endParaRPr lang="ja-JP" altLang="en-US" dirty="0">
              <a:solidFill>
                <a:schemeClr val="tx1"/>
              </a:solidFill>
            </a:endParaRPr>
          </a:p>
        </p:txBody>
      </p:sp>
      <p:pic>
        <p:nvPicPr>
          <p:cNvPr id="2051" name="Picture 3" descr="C:\Users\fujikurataeko\AppData\Local\Microsoft\Windows\Temporary Internet Files\Content.IE5\KD98QNHA\MC900347895[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8058" y="3218323"/>
            <a:ext cx="1818742" cy="1762049"/>
          </a:xfrm>
          <a:prstGeom prst="rect">
            <a:avLst/>
          </a:prstGeom>
          <a:noFill/>
          <a:extLst>
            <a:ext uri="{909E8E84-426E-40dd-AFC4-6F175D3DCCD1}">
              <a14:hiddenFill xmlns:a14="http://schemas.microsoft.com/office/drawing/2010/main">
                <a:solidFill>
                  <a:srgbClr val="FFFFFF"/>
                </a:solidFill>
              </a14:hiddenFill>
            </a:ext>
          </a:extLst>
        </p:spPr>
      </p:pic>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pPr/>
              <a:t>1</a:t>
            </a:fld>
            <a:endParaRPr lang="ja-JP" altLang="en-US"/>
          </a:p>
        </p:txBody>
      </p:sp>
      <p:pic>
        <p:nvPicPr>
          <p:cNvPr id="6" name="図 5" descr="M.png"/>
          <p:cNvPicPr>
            <a:picLocks noChangeAspect="1"/>
          </p:cNvPicPr>
          <p:nvPr/>
        </p:nvPicPr>
        <p:blipFill>
          <a:blip r:embed="rId4"/>
          <a:stretch>
            <a:fillRect/>
          </a:stretch>
        </p:blipFill>
        <p:spPr>
          <a:xfrm>
            <a:off x="2091264" y="1005213"/>
            <a:ext cx="1805719" cy="1805719"/>
          </a:xfrm>
          <a:prstGeom prst="rect">
            <a:avLst/>
          </a:prstGeom>
        </p:spPr>
      </p:pic>
      <p:pic>
        <p:nvPicPr>
          <p:cNvPr id="7" name="図 6" descr="D.png"/>
          <p:cNvPicPr>
            <a:picLocks noChangeAspect="1"/>
          </p:cNvPicPr>
          <p:nvPr/>
        </p:nvPicPr>
        <p:blipFill>
          <a:blip r:embed="rId5"/>
          <a:stretch>
            <a:fillRect/>
          </a:stretch>
        </p:blipFill>
        <p:spPr>
          <a:xfrm>
            <a:off x="3043590" y="541869"/>
            <a:ext cx="2468207" cy="2468207"/>
          </a:xfrm>
          <a:prstGeom prst="rect">
            <a:avLst/>
          </a:prstGeom>
        </p:spPr>
      </p:pic>
      <p:pic>
        <p:nvPicPr>
          <p:cNvPr id="8" name="図 7" descr="もんじゃへら.jpg"/>
          <p:cNvPicPr>
            <a:picLocks noChangeAspect="1"/>
          </p:cNvPicPr>
          <p:nvPr/>
        </p:nvPicPr>
        <p:blipFill>
          <a:blip r:embed="rId6"/>
          <a:stretch>
            <a:fillRect/>
          </a:stretch>
        </p:blipFill>
        <p:spPr>
          <a:xfrm>
            <a:off x="3242740" y="4770914"/>
            <a:ext cx="888993" cy="59266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3009" y="274638"/>
            <a:ext cx="8229600" cy="1143000"/>
          </a:xfrm>
        </p:spPr>
        <p:txBody>
          <a:bodyPr/>
          <a:lstStyle/>
          <a:p>
            <a:pPr algn="l"/>
            <a:r>
              <a:rPr lang="ja-JP" altLang="en-US" dirty="0" smtClean="0"/>
              <a:t>購買動向分析</a:t>
            </a:r>
            <a:endParaRPr lang="ja-JP" altLang="en-US" dirty="0"/>
          </a:p>
        </p:txBody>
      </p:sp>
      <p:sp>
        <p:nvSpPr>
          <p:cNvPr id="14" name="テキスト ボックス 13"/>
          <p:cNvSpPr txBox="1"/>
          <p:nvPr/>
        </p:nvSpPr>
        <p:spPr>
          <a:xfrm>
            <a:off x="385990" y="1417638"/>
            <a:ext cx="4311339" cy="1569660"/>
          </a:xfrm>
          <a:prstGeom prst="rect">
            <a:avLst/>
          </a:prstGeom>
          <a:noFill/>
        </p:spPr>
        <p:txBody>
          <a:bodyPr wrap="square" rtlCol="0">
            <a:spAutoFit/>
          </a:bodyPr>
          <a:lstStyle/>
          <a:p>
            <a:pPr marL="342900" indent="-342900">
              <a:buFont typeface="Wingdings" pitchFamily="2" charset="2"/>
              <a:buChar char="l"/>
            </a:pPr>
            <a:r>
              <a:rPr lang="ja-JP" altLang="en-US" sz="2400" dirty="0" smtClean="0"/>
              <a:t>ＰＯＳシステム</a:t>
            </a:r>
            <a:r>
              <a:rPr lang="en-US" altLang="ja-JP" sz="2400" dirty="0" smtClean="0"/>
              <a:t>(</a:t>
            </a:r>
            <a:r>
              <a:rPr lang="ja-JP" altLang="en-US" sz="2400" dirty="0" smtClean="0"/>
              <a:t>個人の購買履歴、関連商品の購買動向が把握できる</a:t>
            </a:r>
            <a:r>
              <a:rPr lang="en-US" altLang="ja-JP" sz="2400" dirty="0" smtClean="0"/>
              <a:t>)</a:t>
            </a:r>
            <a:r>
              <a:rPr lang="ja-JP" altLang="en-US" sz="2400" dirty="0" smtClean="0"/>
              <a:t>の利用</a:t>
            </a:r>
            <a:endParaRPr lang="en-US" altLang="ja-JP" sz="2400" dirty="0" smtClean="0"/>
          </a:p>
          <a:p>
            <a:pPr marL="342900" indent="-342900">
              <a:buFont typeface="Wingdings" pitchFamily="2" charset="2"/>
              <a:buChar char="l"/>
            </a:pPr>
            <a:r>
              <a:rPr kumimoji="1" lang="ja-JP" altLang="en-US" sz="2400" dirty="0" smtClean="0"/>
              <a:t>販売地域の特性を分析</a:t>
            </a:r>
            <a:endParaRPr kumimoji="1" lang="ja-JP" altLang="en-US" sz="2400" dirty="0"/>
          </a:p>
        </p:txBody>
      </p:sp>
      <p:sp>
        <p:nvSpPr>
          <p:cNvPr id="15" name="下矢印 14"/>
          <p:cNvSpPr/>
          <p:nvPr/>
        </p:nvSpPr>
        <p:spPr>
          <a:xfrm>
            <a:off x="3021199" y="3053877"/>
            <a:ext cx="626993" cy="592470"/>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3" name="四角形吹き出し 2"/>
          <p:cNvSpPr/>
          <p:nvPr/>
        </p:nvSpPr>
        <p:spPr>
          <a:xfrm>
            <a:off x="5173317" y="926927"/>
            <a:ext cx="3707636" cy="4115838"/>
          </a:xfrm>
          <a:prstGeom prst="wedgeRectCallout">
            <a:avLst>
              <a:gd name="adj1" fmla="val -73660"/>
              <a:gd name="adj2" fmla="val -14661"/>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2827" y="1131779"/>
            <a:ext cx="3390066" cy="3731185"/>
          </a:xfrm>
          <a:prstGeom prst="rect">
            <a:avLst/>
          </a:prstGeom>
          <a:noFill/>
          <a:ln w="88900" cap="sq">
            <a:noFill/>
            <a:miter lim="800000"/>
          </a:ln>
          <a:effectLst/>
          <a:extLst/>
        </p:spPr>
      </p:pic>
      <p:sp>
        <p:nvSpPr>
          <p:cNvPr id="11" name="テキスト ボックス 10"/>
          <p:cNvSpPr txBox="1"/>
          <p:nvPr/>
        </p:nvSpPr>
        <p:spPr>
          <a:xfrm>
            <a:off x="1811100" y="5315155"/>
            <a:ext cx="7069853" cy="1292419"/>
          </a:xfrm>
          <a:prstGeom prst="rect">
            <a:avLst/>
          </a:prstGeom>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square" lIns="0" tIns="396000" rIns="0" bIns="0" rtlCol="0" anchor="ct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ja-JP" alt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消費者があたりまえに感じる組み合わせ</a:t>
            </a:r>
            <a:endParaRPr kumimoji="1" lang="en-US" altLang="ja-JP"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kumimoji="1" lang="ja-JP" altLang="en-US" sz="2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テキスト ボックス 4"/>
          <p:cNvSpPr txBox="1"/>
          <p:nvPr/>
        </p:nvSpPr>
        <p:spPr>
          <a:xfrm>
            <a:off x="1535541" y="3789565"/>
            <a:ext cx="3462343" cy="954107"/>
          </a:xfrm>
          <a:prstGeom prst="rect">
            <a:avLst/>
          </a:prstGeom>
          <a:noFill/>
        </p:spPr>
        <p:txBody>
          <a:bodyPr wrap="square" rtlCol="0">
            <a:spAutoFit/>
          </a:bodyPr>
          <a:lstStyle/>
          <a:p>
            <a:pPr algn="ctr"/>
            <a:r>
              <a:rPr kumimoji="1" lang="ja-JP" altLang="en-US" sz="2800" dirty="0" smtClean="0"/>
              <a:t>消費者に合わせた</a:t>
            </a:r>
            <a:endParaRPr kumimoji="1" lang="en-US" altLang="ja-JP" sz="2800" dirty="0" smtClean="0"/>
          </a:p>
          <a:p>
            <a:pPr algn="ctr"/>
            <a:r>
              <a:rPr kumimoji="1" lang="ja-JP" altLang="en-US" sz="2800" dirty="0" smtClean="0"/>
              <a:t>商品組み合わせ陳列</a:t>
            </a:r>
            <a:endParaRPr kumimoji="1" lang="ja-JP" altLang="en-US" sz="2800" dirty="0"/>
          </a:p>
        </p:txBody>
      </p:sp>
      <p:sp>
        <p:nvSpPr>
          <p:cNvPr id="18" name="下矢印 17"/>
          <p:cNvSpPr/>
          <p:nvPr/>
        </p:nvSpPr>
        <p:spPr>
          <a:xfrm>
            <a:off x="3021198" y="4862964"/>
            <a:ext cx="626993" cy="592470"/>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pic>
        <p:nvPicPr>
          <p:cNvPr id="1026" name="Picture 2" descr="C:\Program Files (x86)\Microsoft Office\MEDIA\CAGCAT10\j0195812.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921894"/>
            <a:ext cx="1811100" cy="1863406"/>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p:cNvSpPr txBox="1"/>
          <p:nvPr/>
        </p:nvSpPr>
        <p:spPr>
          <a:xfrm>
            <a:off x="3645941" y="441401"/>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20" name="スライド番号プレースホルダ 19"/>
          <p:cNvSpPr>
            <a:spLocks noGrp="1"/>
          </p:cNvSpPr>
          <p:nvPr>
            <p:ph type="sldNum" sz="quarter" idx="12"/>
          </p:nvPr>
        </p:nvSpPr>
        <p:spPr/>
        <p:txBody>
          <a:bodyPr/>
          <a:lstStyle/>
          <a:p>
            <a:fld id="{FC90A18A-17FE-B444-978C-E390924CF212}" type="slidenum">
              <a:rPr lang="ja-JP" altLang="en-US" smtClean="0"/>
              <a:pPr/>
              <a:t>10</a:t>
            </a:fld>
            <a:endParaRPr lang="ja-JP" altLang="en-US"/>
          </a:p>
        </p:txBody>
      </p:sp>
    </p:spTree>
    <p:extLst>
      <p:ext uri="{BB962C8B-B14F-4D97-AF65-F5344CB8AC3E}">
        <p14:creationId xmlns:p14="http://schemas.microsoft.com/office/powerpoint/2010/main" val="42819041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205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hidden"/>
                                      </p:to>
                                    </p:set>
                                  </p:childTnLst>
                                </p:cTn>
                              </p:par>
                            </p:childTnLst>
                          </p:cTn>
                        </p:par>
                        <p:par>
                          <p:cTn id="9" fill="hold">
                            <p:stCondLst>
                              <p:cond delay="0"/>
                            </p:stCondLst>
                            <p:childTnLst>
                              <p:par>
                                <p:cTn id="10" presetID="35" presetClass="emph" presetSubtype="0" repeatCount="2000" fill="hold" grpId="0" nodeType="afterEffect">
                                  <p:stCondLst>
                                    <p:cond delay="0"/>
                                  </p:stCondLst>
                                  <p:childTnLst>
                                    <p:anim calcmode="discrete" valueType="str">
                                      <p:cBhvr>
                                        <p:cTn id="11" dur="500" fill="hold"/>
                                        <p:tgtEl>
                                          <p:spTgt spid="2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3009" y="274638"/>
            <a:ext cx="8229600" cy="1143000"/>
          </a:xfrm>
        </p:spPr>
        <p:txBody>
          <a:bodyPr/>
          <a:lstStyle/>
          <a:p>
            <a:pPr algn="l"/>
            <a:r>
              <a:rPr lang="ja-JP" altLang="en-US" dirty="0" smtClean="0"/>
              <a:t>購買動向分析</a:t>
            </a:r>
            <a:endParaRPr lang="ja-JP" altLang="en-US" dirty="0"/>
          </a:p>
        </p:txBody>
      </p:sp>
      <p:sp>
        <p:nvSpPr>
          <p:cNvPr id="14" name="テキスト ボックス 13"/>
          <p:cNvSpPr txBox="1"/>
          <p:nvPr/>
        </p:nvSpPr>
        <p:spPr>
          <a:xfrm>
            <a:off x="385990" y="1417638"/>
            <a:ext cx="4311339" cy="1569660"/>
          </a:xfrm>
          <a:prstGeom prst="rect">
            <a:avLst/>
          </a:prstGeom>
          <a:noFill/>
        </p:spPr>
        <p:txBody>
          <a:bodyPr wrap="square" rtlCol="0">
            <a:spAutoFit/>
          </a:bodyPr>
          <a:lstStyle/>
          <a:p>
            <a:pPr marL="342900" indent="-342900">
              <a:buFont typeface="Wingdings" pitchFamily="2" charset="2"/>
              <a:buChar char="l"/>
            </a:pPr>
            <a:r>
              <a:rPr lang="ja-JP" altLang="en-US" sz="2400" dirty="0" smtClean="0"/>
              <a:t>ＰＯＳシステム</a:t>
            </a:r>
            <a:r>
              <a:rPr lang="en-US" altLang="ja-JP" sz="2400" dirty="0" smtClean="0"/>
              <a:t>(</a:t>
            </a:r>
            <a:r>
              <a:rPr lang="ja-JP" altLang="en-US" sz="2400" dirty="0" smtClean="0"/>
              <a:t>個人の購買履歴、関連商品の購買動向が把握できる</a:t>
            </a:r>
            <a:r>
              <a:rPr lang="en-US" altLang="ja-JP" sz="2400" dirty="0" smtClean="0"/>
              <a:t>)</a:t>
            </a:r>
            <a:r>
              <a:rPr lang="ja-JP" altLang="en-US" sz="2400" dirty="0" smtClean="0"/>
              <a:t>の利用</a:t>
            </a:r>
            <a:endParaRPr lang="en-US" altLang="ja-JP" sz="2400" dirty="0" smtClean="0"/>
          </a:p>
          <a:p>
            <a:pPr marL="342900" indent="-342900">
              <a:buFont typeface="Wingdings" pitchFamily="2" charset="2"/>
              <a:buChar char="l"/>
            </a:pPr>
            <a:r>
              <a:rPr kumimoji="1" lang="ja-JP" altLang="en-US" sz="2400" dirty="0" smtClean="0"/>
              <a:t>販売地域の特性を分析</a:t>
            </a:r>
            <a:endParaRPr kumimoji="1" lang="ja-JP" altLang="en-US" sz="2400" dirty="0"/>
          </a:p>
        </p:txBody>
      </p:sp>
      <p:sp>
        <p:nvSpPr>
          <p:cNvPr id="15" name="下矢印 14"/>
          <p:cNvSpPr/>
          <p:nvPr/>
        </p:nvSpPr>
        <p:spPr>
          <a:xfrm>
            <a:off x="3021199" y="3053877"/>
            <a:ext cx="626993" cy="592470"/>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811100" y="5315155"/>
            <a:ext cx="7069853" cy="1292419"/>
          </a:xfrm>
          <a:prstGeom prst="rect">
            <a:avLst/>
          </a:prstGeom>
          <a:ln>
            <a:no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wrap="square" lIns="0" tIns="396000" rIns="0" bIns="0" rtlCol="0" anchor="ct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ja-JP" alt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消費者があたりまえに感じる組み合わせ</a:t>
            </a:r>
            <a:endParaRPr kumimoji="1" lang="en-US" altLang="ja-JP"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endParaRPr kumimoji="1" lang="ja-JP" altLang="en-US" sz="2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テキスト ボックス 4"/>
          <p:cNvSpPr txBox="1"/>
          <p:nvPr/>
        </p:nvSpPr>
        <p:spPr>
          <a:xfrm>
            <a:off x="1535541" y="3789565"/>
            <a:ext cx="3462343" cy="954107"/>
          </a:xfrm>
          <a:prstGeom prst="rect">
            <a:avLst/>
          </a:prstGeom>
          <a:noFill/>
        </p:spPr>
        <p:txBody>
          <a:bodyPr wrap="square" rtlCol="0">
            <a:spAutoFit/>
          </a:bodyPr>
          <a:lstStyle/>
          <a:p>
            <a:pPr algn="ctr"/>
            <a:r>
              <a:rPr kumimoji="1" lang="ja-JP" altLang="en-US" sz="2800" dirty="0" smtClean="0"/>
              <a:t>消費者に合わせた</a:t>
            </a:r>
            <a:endParaRPr kumimoji="1" lang="en-US" altLang="ja-JP" sz="2800" dirty="0" smtClean="0"/>
          </a:p>
          <a:p>
            <a:pPr algn="ctr"/>
            <a:r>
              <a:rPr kumimoji="1" lang="ja-JP" altLang="en-US" sz="2800" dirty="0" smtClean="0"/>
              <a:t>商品組み合わせ陳列</a:t>
            </a:r>
            <a:endParaRPr kumimoji="1" lang="ja-JP" altLang="en-US" sz="2800" dirty="0"/>
          </a:p>
        </p:txBody>
      </p:sp>
      <p:sp>
        <p:nvSpPr>
          <p:cNvPr id="6" name="四角形吹き出し 5"/>
          <p:cNvSpPr/>
          <p:nvPr/>
        </p:nvSpPr>
        <p:spPr>
          <a:xfrm>
            <a:off x="5310196" y="1244508"/>
            <a:ext cx="3452697" cy="3022109"/>
          </a:xfrm>
          <a:prstGeom prst="wedgeRectCallout">
            <a:avLst>
              <a:gd name="adj1" fmla="val -55624"/>
              <a:gd name="adj2" fmla="val 97332"/>
            </a:avLst>
          </a:prstGeom>
          <a:ln w="5715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8" name="下矢印 17"/>
          <p:cNvSpPr/>
          <p:nvPr/>
        </p:nvSpPr>
        <p:spPr>
          <a:xfrm>
            <a:off x="3021198" y="4862964"/>
            <a:ext cx="626993" cy="592470"/>
          </a:xfrm>
          <a:prstGeom prst="dow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a:p>
        </p:txBody>
      </p:sp>
      <p:pic>
        <p:nvPicPr>
          <p:cNvPr id="1026" name="Picture 2" descr="C:\Program Files (x86)\Microsoft Office\MEDIA\CAGCAT10\j0195812.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921894"/>
            <a:ext cx="1811100" cy="1863406"/>
          </a:xfrm>
          <a:prstGeom prst="rect">
            <a:avLst/>
          </a:prstGeom>
          <a:noFill/>
          <a:extLst>
            <a:ext uri="{909E8E84-426E-40dd-AFC4-6F175D3DCCD1}">
              <a14:hiddenFill xmlns:a14="http://schemas.microsoft.com/office/drawing/2010/main">
                <a:solidFill>
                  <a:srgbClr val="FFFFFF"/>
                </a:solidFill>
              </a14:hiddenFill>
            </a:ext>
          </a:extLst>
        </p:spPr>
      </p:pic>
      <p:sp>
        <p:nvSpPr>
          <p:cNvPr id="21" name="テキスト ボックス 20"/>
          <p:cNvSpPr txBox="1"/>
          <p:nvPr/>
        </p:nvSpPr>
        <p:spPr>
          <a:xfrm>
            <a:off x="3645941" y="441401"/>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pic>
        <p:nvPicPr>
          <p:cNvPr id="17" name="図 16" descr="らっぴんぐ.jpg"/>
          <p:cNvPicPr>
            <a:picLocks noChangeAspect="1"/>
          </p:cNvPicPr>
          <p:nvPr/>
        </p:nvPicPr>
        <p:blipFill>
          <a:blip r:embed="rId4"/>
          <a:stretch>
            <a:fillRect/>
          </a:stretch>
        </p:blipFill>
        <p:spPr>
          <a:xfrm>
            <a:off x="7351938" y="2022542"/>
            <a:ext cx="1318948" cy="1362024"/>
          </a:xfrm>
          <a:prstGeom prst="rect">
            <a:avLst/>
          </a:prstGeom>
        </p:spPr>
      </p:pic>
      <p:pic>
        <p:nvPicPr>
          <p:cNvPr id="16" name="図 15" descr="がーな.jpg"/>
          <p:cNvPicPr>
            <a:picLocks noChangeAspect="1"/>
          </p:cNvPicPr>
          <p:nvPr/>
        </p:nvPicPr>
        <p:blipFill>
          <a:blip r:embed="rId5"/>
          <a:stretch>
            <a:fillRect/>
          </a:stretch>
        </p:blipFill>
        <p:spPr>
          <a:xfrm>
            <a:off x="5338962" y="2192567"/>
            <a:ext cx="1773236" cy="1223846"/>
          </a:xfrm>
          <a:prstGeom prst="rect">
            <a:avLst/>
          </a:prstGeom>
        </p:spPr>
      </p:pic>
      <p:sp>
        <p:nvSpPr>
          <p:cNvPr id="8" name="テキスト ボックス 7"/>
          <p:cNvSpPr txBox="1"/>
          <p:nvPr/>
        </p:nvSpPr>
        <p:spPr>
          <a:xfrm>
            <a:off x="6969441" y="2192567"/>
            <a:ext cx="1035804" cy="1107996"/>
          </a:xfrm>
          <a:prstGeom prst="rect">
            <a:avLst/>
          </a:prstGeom>
          <a:noFill/>
        </p:spPr>
        <p:txBody>
          <a:bodyPr wrap="square" rtlCol="0">
            <a:spAutoFit/>
          </a:bodyPr>
          <a:lstStyle/>
          <a:p>
            <a:r>
              <a:rPr kumimoji="1" lang="en-US" altLang="ja-JP" sz="6600" b="1" dirty="0" smtClean="0"/>
              <a:t>×</a:t>
            </a:r>
            <a:endParaRPr kumimoji="1" lang="ja-JP" altLang="en-US" sz="6600" b="1" dirty="0"/>
          </a:p>
        </p:txBody>
      </p:sp>
      <p:sp>
        <p:nvSpPr>
          <p:cNvPr id="20" name="スライド番号プレースホルダ 19"/>
          <p:cNvSpPr>
            <a:spLocks noGrp="1"/>
          </p:cNvSpPr>
          <p:nvPr>
            <p:ph type="sldNum" sz="quarter" idx="12"/>
          </p:nvPr>
        </p:nvSpPr>
        <p:spPr/>
        <p:txBody>
          <a:bodyPr/>
          <a:lstStyle/>
          <a:p>
            <a:fld id="{FC90A18A-17FE-B444-978C-E390924CF212}" type="slidenum">
              <a:rPr lang="ja-JP" altLang="en-US" smtClean="0"/>
              <a:pPr/>
              <a:t>11</a:t>
            </a:fld>
            <a:endParaRPr lang="ja-JP" altLang="en-US"/>
          </a:p>
        </p:txBody>
      </p:sp>
    </p:spTree>
    <p:extLst>
      <p:ext uri="{BB962C8B-B14F-4D97-AF65-F5344CB8AC3E}">
        <p14:creationId xmlns:p14="http://schemas.microsoft.com/office/powerpoint/2010/main" val="29352638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par>
                          <p:cTn id="9" fill="hold">
                            <p:stCondLst>
                              <p:cond delay="0"/>
                            </p:stCondLst>
                            <p:childTnLst>
                              <p:par>
                                <p:cTn id="10" presetID="35" presetClass="emph" presetSubtype="0" repeatCount="2000" fill="hold" grpId="0" nodeType="afterEffect">
                                  <p:stCondLst>
                                    <p:cond delay="0"/>
                                  </p:stCondLst>
                                  <p:childTnLst>
                                    <p:anim calcmode="discrete" valueType="str">
                                      <p:cBhvr>
                                        <p:cTn id="11" dur="500" fill="hold"/>
                                        <p:tgtEl>
                                          <p:spTgt spid="21"/>
                                        </p:tgtEl>
                                        <p:attrNameLst>
                                          <p:attrName>style.visibility</p:attrName>
                                        </p:attrNameLst>
                                      </p:cBhvr>
                                      <p:tavLst>
                                        <p:tav tm="0">
                                          <p:val>
                                            <p:strVal val="hidden"/>
                                          </p:val>
                                        </p:tav>
                                        <p:tav tm="50000">
                                          <p:val>
                                            <p:strVal val="visible"/>
                                          </p:val>
                                        </p:tav>
                                      </p:tavLst>
                                    </p:anim>
                                  </p:childTnLst>
                                </p:cTn>
                              </p:par>
                              <p:par>
                                <p:cTn id="12" presetID="1"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descr="がーな.jpg"/>
          <p:cNvPicPr>
            <a:picLocks noChangeAspect="1"/>
          </p:cNvPicPr>
          <p:nvPr/>
        </p:nvPicPr>
        <p:blipFill>
          <a:blip r:embed="rId3"/>
          <a:stretch>
            <a:fillRect/>
          </a:stretch>
        </p:blipFill>
        <p:spPr>
          <a:xfrm>
            <a:off x="3134342" y="1857379"/>
            <a:ext cx="3111259" cy="2147317"/>
          </a:xfrm>
          <a:prstGeom prst="rect">
            <a:avLst/>
          </a:prstGeom>
        </p:spPr>
      </p:pic>
      <p:pic>
        <p:nvPicPr>
          <p:cNvPr id="22" name="図 21" descr="らっぴんぐ.jpg"/>
          <p:cNvPicPr>
            <a:picLocks noChangeAspect="1"/>
          </p:cNvPicPr>
          <p:nvPr/>
        </p:nvPicPr>
        <p:blipFill>
          <a:blip r:embed="rId4"/>
          <a:stretch>
            <a:fillRect/>
          </a:stretch>
        </p:blipFill>
        <p:spPr>
          <a:xfrm>
            <a:off x="-25765" y="1843654"/>
            <a:ext cx="2873559" cy="2155169"/>
          </a:xfrm>
          <a:prstGeom prst="rect">
            <a:avLst/>
          </a:prstGeom>
        </p:spPr>
      </p:pic>
      <p:pic>
        <p:nvPicPr>
          <p:cNvPr id="18" name="図 17" descr="あみもの.jpg"/>
          <p:cNvPicPr>
            <a:picLocks noChangeAspect="1"/>
          </p:cNvPicPr>
          <p:nvPr/>
        </p:nvPicPr>
        <p:blipFill>
          <a:blip r:embed="rId5"/>
          <a:stretch>
            <a:fillRect/>
          </a:stretch>
        </p:blipFill>
        <p:spPr>
          <a:xfrm>
            <a:off x="6668926" y="1484563"/>
            <a:ext cx="1954443" cy="2931665"/>
          </a:xfrm>
          <a:prstGeom prst="rect">
            <a:avLst/>
          </a:prstGeom>
        </p:spPr>
      </p:pic>
      <p:cxnSp>
        <p:nvCxnSpPr>
          <p:cNvPr id="4" name="直線コネクタ 3"/>
          <p:cNvCxnSpPr/>
          <p:nvPr/>
        </p:nvCxnSpPr>
        <p:spPr>
          <a:xfrm>
            <a:off x="4663112" y="1315233"/>
            <a:ext cx="54838" cy="5273457"/>
          </a:xfrm>
          <a:prstGeom prst="line">
            <a:avLst/>
          </a:prstGeom>
          <a:ln/>
        </p:spPr>
        <p:style>
          <a:lnRef idx="2">
            <a:schemeClr val="dk1"/>
          </a:lnRef>
          <a:fillRef idx="0">
            <a:schemeClr val="dk1"/>
          </a:fillRef>
          <a:effectRef idx="1">
            <a:schemeClr val="dk1"/>
          </a:effectRef>
          <a:fontRef idx="minor">
            <a:schemeClr val="tx1"/>
          </a:fontRef>
        </p:style>
      </p:cxnSp>
      <p:sp>
        <p:nvSpPr>
          <p:cNvPr id="2" name="タイトル 1"/>
          <p:cNvSpPr>
            <a:spLocks noGrp="1"/>
          </p:cNvSpPr>
          <p:nvPr>
            <p:ph type="title"/>
          </p:nvPr>
        </p:nvSpPr>
        <p:spPr/>
        <p:txBody>
          <a:bodyPr/>
          <a:lstStyle/>
          <a:p>
            <a:pPr algn="l"/>
            <a:r>
              <a:rPr lang="ja-JP" altLang="en-US" dirty="0" smtClean="0"/>
              <a:t>事例研究</a:t>
            </a:r>
            <a:endParaRPr lang="ja-JP" altLang="en-US" dirty="0"/>
          </a:p>
        </p:txBody>
      </p:sp>
      <p:sp>
        <p:nvSpPr>
          <p:cNvPr id="19" name="雲形吹き出し 18"/>
          <p:cNvSpPr/>
          <p:nvPr/>
        </p:nvSpPr>
        <p:spPr>
          <a:xfrm>
            <a:off x="5840500" y="3709443"/>
            <a:ext cx="3036864" cy="1890382"/>
          </a:xfrm>
          <a:prstGeom prst="cloudCallout">
            <a:avLst>
              <a:gd name="adj1" fmla="val -70834"/>
              <a:gd name="adj2" fmla="val 5322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4800" dirty="0" smtClean="0"/>
              <a:t>楽しい</a:t>
            </a:r>
            <a:endParaRPr kumimoji="1" lang="ja-JP" altLang="en-US" sz="4800" dirty="0"/>
          </a:p>
        </p:txBody>
      </p:sp>
      <p:sp>
        <p:nvSpPr>
          <p:cNvPr id="25" name="テキスト ボックス 24"/>
          <p:cNvSpPr txBox="1"/>
          <p:nvPr/>
        </p:nvSpPr>
        <p:spPr>
          <a:xfrm>
            <a:off x="7654430" y="3624715"/>
            <a:ext cx="2004166" cy="769441"/>
          </a:xfrm>
          <a:prstGeom prst="rect">
            <a:avLst/>
          </a:prstGeom>
          <a:noFill/>
        </p:spPr>
        <p:txBody>
          <a:bodyPr wrap="square" rtlCol="0">
            <a:spAutoFit/>
          </a:bodyPr>
          <a:lstStyle/>
          <a:p>
            <a:r>
              <a:rPr lang="ja-JP" altLang="en-US" sz="4400" b="1" dirty="0">
                <a:solidFill>
                  <a:srgbClr val="FF0000"/>
                </a:solidFill>
              </a:rPr>
              <a:t>感情</a:t>
            </a:r>
            <a:endParaRPr kumimoji="1" lang="ja-JP" altLang="en-US" sz="4400" b="1" dirty="0">
              <a:solidFill>
                <a:srgbClr val="FF0000"/>
              </a:solidFill>
            </a:endParaRPr>
          </a:p>
        </p:txBody>
      </p:sp>
      <p:sp>
        <p:nvSpPr>
          <p:cNvPr id="20" name="テキスト ボックス 19"/>
          <p:cNvSpPr txBox="1"/>
          <p:nvPr/>
        </p:nvSpPr>
        <p:spPr>
          <a:xfrm>
            <a:off x="176087" y="5186551"/>
            <a:ext cx="2783648" cy="1446550"/>
          </a:xfrm>
          <a:prstGeom prst="rect">
            <a:avLst/>
          </a:prstGeom>
          <a:noFill/>
        </p:spPr>
        <p:txBody>
          <a:bodyPr wrap="square" rtlCol="0">
            <a:spAutoFit/>
          </a:bodyPr>
          <a:lstStyle/>
          <a:p>
            <a:r>
              <a:rPr lang="ja-JP" altLang="en-US" sz="4400" dirty="0" smtClean="0">
                <a:solidFill>
                  <a:srgbClr val="0070C0"/>
                </a:solidFill>
              </a:rPr>
              <a:t>利便性</a:t>
            </a:r>
            <a:endParaRPr lang="en-US" altLang="ja-JP" sz="4400" dirty="0" smtClean="0">
              <a:solidFill>
                <a:srgbClr val="0070C0"/>
              </a:solidFill>
            </a:endParaRPr>
          </a:p>
          <a:p>
            <a:r>
              <a:rPr lang="ja-JP" altLang="en-US" sz="4400" dirty="0" smtClean="0">
                <a:solidFill>
                  <a:srgbClr val="0070C0"/>
                </a:solidFill>
              </a:rPr>
              <a:t>関連購買</a:t>
            </a:r>
            <a:r>
              <a:rPr lang="ja-JP" altLang="en-US" sz="4400" dirty="0" smtClean="0"/>
              <a:t>　</a:t>
            </a:r>
            <a:r>
              <a:rPr lang="ja-JP" altLang="en-US" sz="3600" dirty="0" smtClean="0"/>
              <a:t>　　　　　　　</a:t>
            </a:r>
            <a:r>
              <a:rPr lang="ja-JP" altLang="en-US" sz="3200" dirty="0" smtClean="0"/>
              <a:t>　　　</a:t>
            </a:r>
            <a:endParaRPr kumimoji="1" lang="ja-JP" altLang="en-US" sz="3200" dirty="0"/>
          </a:p>
        </p:txBody>
      </p:sp>
      <p:sp>
        <p:nvSpPr>
          <p:cNvPr id="17" name="テキスト ボックス 16"/>
          <p:cNvSpPr txBox="1"/>
          <p:nvPr/>
        </p:nvSpPr>
        <p:spPr>
          <a:xfrm>
            <a:off x="6188327" y="2279691"/>
            <a:ext cx="1035804" cy="1107996"/>
          </a:xfrm>
          <a:prstGeom prst="rect">
            <a:avLst/>
          </a:prstGeom>
          <a:noFill/>
        </p:spPr>
        <p:txBody>
          <a:bodyPr wrap="square" rtlCol="0">
            <a:spAutoFit/>
          </a:bodyPr>
          <a:lstStyle/>
          <a:p>
            <a:r>
              <a:rPr kumimoji="1" lang="en-US" altLang="ja-JP" sz="6600" b="1" dirty="0" smtClean="0"/>
              <a:t>×</a:t>
            </a:r>
            <a:endParaRPr kumimoji="1" lang="ja-JP" altLang="en-US" sz="6600" b="1" dirty="0"/>
          </a:p>
        </p:txBody>
      </p:sp>
      <p:sp>
        <p:nvSpPr>
          <p:cNvPr id="21" name="テキスト ボックス 20"/>
          <p:cNvSpPr txBox="1"/>
          <p:nvPr/>
        </p:nvSpPr>
        <p:spPr>
          <a:xfrm>
            <a:off x="2759585" y="2246839"/>
            <a:ext cx="1035804" cy="1107996"/>
          </a:xfrm>
          <a:prstGeom prst="rect">
            <a:avLst/>
          </a:prstGeom>
          <a:noFill/>
        </p:spPr>
        <p:txBody>
          <a:bodyPr wrap="square" rtlCol="0">
            <a:spAutoFit/>
          </a:bodyPr>
          <a:lstStyle/>
          <a:p>
            <a:r>
              <a:rPr kumimoji="1" lang="en-US" altLang="ja-JP" sz="6600" b="1" dirty="0" smtClean="0"/>
              <a:t>×</a:t>
            </a:r>
            <a:endParaRPr kumimoji="1" lang="ja-JP" altLang="en-US" sz="6600" b="1" dirty="0"/>
          </a:p>
        </p:txBody>
      </p:sp>
      <p:pic>
        <p:nvPicPr>
          <p:cNvPr id="23" name="Picture 2" descr="http://t2.gstatic.com/images?q=tbn:ANd9GcTP4ckCqjbrrRCgGfkWhkA083LDSvUU-V9ARnkvGJZHLw37kMcINA"/>
          <p:cNvPicPr>
            <a:picLocks noChangeAspect="1" noChangeArrowheads="1"/>
          </p:cNvPicPr>
          <p:nvPr/>
        </p:nvPicPr>
        <p:blipFill rotWithShape="1">
          <a:blip r:embed="rId6"/>
          <a:srcRect l="33515" r="35495"/>
          <a:stretch/>
        </p:blipFill>
        <p:spPr bwMode="auto">
          <a:xfrm>
            <a:off x="4264646" y="4772416"/>
            <a:ext cx="861956" cy="2085584"/>
          </a:xfrm>
          <a:prstGeom prst="rect">
            <a:avLst/>
          </a:prstGeom>
          <a:noFill/>
        </p:spPr>
      </p:pic>
      <p:sp>
        <p:nvSpPr>
          <p:cNvPr id="6" name="雲形吹き出し 5"/>
          <p:cNvSpPr/>
          <p:nvPr/>
        </p:nvSpPr>
        <p:spPr>
          <a:xfrm>
            <a:off x="783105" y="3511697"/>
            <a:ext cx="3224529" cy="1903956"/>
          </a:xfrm>
          <a:prstGeom prst="cloudCallout">
            <a:avLst>
              <a:gd name="adj1" fmla="val 50256"/>
              <a:gd name="adj2" fmla="val 601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4800" dirty="0" smtClean="0"/>
              <a:t>当たり前・・</a:t>
            </a:r>
            <a:endParaRPr kumimoji="1" lang="ja-JP" altLang="en-US" sz="4800" dirty="0"/>
          </a:p>
        </p:txBody>
      </p:sp>
      <p:sp>
        <p:nvSpPr>
          <p:cNvPr id="24" name="テキスト ボックス 23"/>
          <p:cNvSpPr txBox="1"/>
          <p:nvPr/>
        </p:nvSpPr>
        <p:spPr>
          <a:xfrm>
            <a:off x="2770970" y="488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26" name="スライド番号プレースホルダ 25"/>
          <p:cNvSpPr>
            <a:spLocks noGrp="1"/>
          </p:cNvSpPr>
          <p:nvPr>
            <p:ph type="sldNum" sz="quarter" idx="12"/>
          </p:nvPr>
        </p:nvSpPr>
        <p:spPr/>
        <p:txBody>
          <a:bodyPr/>
          <a:lstStyle/>
          <a:p>
            <a:fld id="{FC90A18A-17FE-B444-978C-E390924CF212}" type="slidenum">
              <a:rPr lang="ja-JP" altLang="en-US" smtClean="0"/>
              <a:pPr/>
              <a:t>12</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2000" fill="hold" grpId="0" nodeType="afterEffect">
                                  <p:stCondLst>
                                    <p:cond delay="0"/>
                                  </p:stCondLst>
                                  <p:childTnLst>
                                    <p:anim calcmode="discrete" valueType="str">
                                      <p:cBhvr>
                                        <p:cTn id="6" dur="500" fill="hold"/>
                                        <p:tgtEl>
                                          <p:spTgt spid="2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ja-JP" altLang="en-US" dirty="0" smtClean="0"/>
              <a:t>快楽的買物行動</a:t>
            </a:r>
            <a:endParaRPr lang="ja-JP" altLang="en-US" dirty="0"/>
          </a:p>
        </p:txBody>
      </p:sp>
      <p:sp>
        <p:nvSpPr>
          <p:cNvPr id="7" name="テキスト ボックス 6"/>
          <p:cNvSpPr txBox="1"/>
          <p:nvPr/>
        </p:nvSpPr>
        <p:spPr>
          <a:xfrm>
            <a:off x="405884" y="1312100"/>
            <a:ext cx="8280916" cy="1200329"/>
          </a:xfrm>
          <a:prstGeom prst="rect">
            <a:avLst/>
          </a:prstGeom>
          <a:solidFill>
            <a:schemeClr val="bg1"/>
          </a:solidFill>
          <a:ln w="88900" cap="flat" cmpd="sng" algn="ctr">
            <a:solidFill>
              <a:schemeClr val="accent2"/>
            </a:solidFill>
            <a:prstDash val="solid"/>
            <a:miter lim="800000"/>
            <a:headEnd type="none" w="med" len="med"/>
            <a:tailEnd type="none" w="med" len="med"/>
          </a:ln>
        </p:spPr>
        <p:txBody>
          <a:bodyPr wrap="square" rtlCol="0">
            <a:spAutoFit/>
          </a:bodyPr>
          <a:lstStyle/>
          <a:p>
            <a:r>
              <a:rPr lang="ja-JP" altLang="en-US" sz="3600" dirty="0" smtClean="0">
                <a:solidFill>
                  <a:prstClr val="black"/>
                </a:solidFill>
              </a:rPr>
              <a:t>「楽しい」などの感情が伴う買物行動</a:t>
            </a:r>
            <a:endParaRPr lang="en-US" altLang="ja-JP" sz="3600" dirty="0" smtClean="0">
              <a:solidFill>
                <a:prstClr val="black"/>
              </a:solidFill>
            </a:endParaRPr>
          </a:p>
          <a:p>
            <a:pPr algn="r"/>
            <a:r>
              <a:rPr lang="ja-JP" altLang="en-US" sz="3600" dirty="0" smtClean="0">
                <a:solidFill>
                  <a:prstClr val="black"/>
                </a:solidFill>
              </a:rPr>
              <a:t>（井上</a:t>
            </a:r>
            <a:r>
              <a:rPr lang="en-US" altLang="ja-JP" sz="3600" dirty="0" smtClean="0">
                <a:solidFill>
                  <a:prstClr val="black"/>
                </a:solidFill>
              </a:rPr>
              <a:t>2007</a:t>
            </a:r>
            <a:r>
              <a:rPr lang="ja-JP" altLang="en-US" sz="3600" dirty="0" smtClean="0">
                <a:solidFill>
                  <a:prstClr val="black"/>
                </a:solidFill>
              </a:rPr>
              <a:t>）</a:t>
            </a:r>
            <a:endParaRPr lang="en-US" altLang="ja-JP" sz="3600" dirty="0" smtClean="0">
              <a:solidFill>
                <a:prstClr val="black"/>
              </a:solidFill>
            </a:endParaRPr>
          </a:p>
        </p:txBody>
      </p:sp>
      <p:sp>
        <p:nvSpPr>
          <p:cNvPr id="8" name="下矢印 7"/>
          <p:cNvSpPr/>
          <p:nvPr/>
        </p:nvSpPr>
        <p:spPr>
          <a:xfrm>
            <a:off x="1006142" y="2801427"/>
            <a:ext cx="600076" cy="1833203"/>
          </a:xfrm>
          <a:prstGeom prst="downArrow">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11" name="テキスト ボックス 10"/>
          <p:cNvSpPr txBox="1"/>
          <p:nvPr/>
        </p:nvSpPr>
        <p:spPr>
          <a:xfrm>
            <a:off x="2743199" y="2613550"/>
            <a:ext cx="3392583" cy="523220"/>
          </a:xfrm>
          <a:prstGeom prst="rect">
            <a:avLst/>
          </a:prstGeom>
          <a:noFill/>
        </p:spPr>
        <p:txBody>
          <a:bodyPr wrap="square" rtlCol="0">
            <a:spAutoFit/>
          </a:bodyPr>
          <a:lstStyle/>
          <a:p>
            <a:r>
              <a:rPr lang="en-US" altLang="ja-JP" sz="2800" dirty="0" smtClean="0">
                <a:solidFill>
                  <a:prstClr val="black"/>
                </a:solidFill>
              </a:rPr>
              <a:t>⇔</a:t>
            </a:r>
            <a:r>
              <a:rPr lang="ja-JP" altLang="en-US" sz="2800" dirty="0" smtClean="0">
                <a:solidFill>
                  <a:prstClr val="black"/>
                </a:solidFill>
              </a:rPr>
              <a:t>功利的購買行動</a:t>
            </a:r>
            <a:endParaRPr lang="en-US" altLang="ja-JP" sz="2800" dirty="0" smtClean="0">
              <a:solidFill>
                <a:prstClr val="black"/>
              </a:solidFill>
            </a:endParaRPr>
          </a:p>
        </p:txBody>
      </p:sp>
      <p:sp>
        <p:nvSpPr>
          <p:cNvPr id="9" name="テキスト ボックス 8"/>
          <p:cNvSpPr txBox="1"/>
          <p:nvPr/>
        </p:nvSpPr>
        <p:spPr>
          <a:xfrm>
            <a:off x="3248506" y="3136770"/>
            <a:ext cx="5438293" cy="1200329"/>
          </a:xfrm>
          <a:prstGeom prst="rect">
            <a:avLst/>
          </a:prstGeom>
          <a:solidFill>
            <a:schemeClr val="bg1"/>
          </a:solidFill>
          <a:ln w="88900" cap="flat" cmpd="sng" algn="ctr">
            <a:solidFill>
              <a:schemeClr val="accent2"/>
            </a:solidFill>
            <a:prstDash val="solid"/>
            <a:miter lim="800000"/>
            <a:headEnd type="none" w="med" len="med"/>
            <a:tailEnd type="none" w="med" len="med"/>
          </a:ln>
        </p:spPr>
        <p:txBody>
          <a:bodyPr wrap="square" rtlCol="0">
            <a:spAutoFit/>
          </a:bodyPr>
          <a:lstStyle/>
          <a:p>
            <a:r>
              <a:rPr lang="ja-JP" altLang="en-US" sz="2400" dirty="0"/>
              <a:t>情報アプローチに依拠した買い物</a:t>
            </a:r>
            <a:r>
              <a:rPr lang="ja-JP" altLang="en-US" sz="2400" dirty="0" smtClean="0"/>
              <a:t>行動で</a:t>
            </a:r>
            <a:endParaRPr lang="ja-JP" altLang="en-US" sz="2400" dirty="0"/>
          </a:p>
          <a:p>
            <a:pPr lvl="0"/>
            <a:r>
              <a:rPr lang="ja-JP" altLang="en-US" sz="2400" dirty="0" smtClean="0">
                <a:solidFill>
                  <a:prstClr val="black"/>
                </a:solidFill>
              </a:rPr>
              <a:t>十分</a:t>
            </a:r>
            <a:r>
              <a:rPr lang="ja-JP" altLang="en-US" sz="2400" dirty="0">
                <a:solidFill>
                  <a:prstClr val="black"/>
                </a:solidFill>
              </a:rPr>
              <a:t>な情報を集めて意思決定し効用を最大化すること　</a:t>
            </a:r>
            <a:r>
              <a:rPr lang="en-US" altLang="ja-JP" sz="2400" dirty="0" smtClean="0">
                <a:solidFill>
                  <a:prstClr val="black"/>
                </a:solidFill>
              </a:rPr>
              <a:t>(</a:t>
            </a:r>
            <a:r>
              <a:rPr lang="ja-JP" altLang="en-US" sz="2400" dirty="0">
                <a:solidFill>
                  <a:prstClr val="black"/>
                </a:solidFill>
              </a:rPr>
              <a:t>田中　</a:t>
            </a:r>
            <a:r>
              <a:rPr lang="en-US" altLang="ja-JP" sz="2400" dirty="0" smtClean="0">
                <a:solidFill>
                  <a:prstClr val="black"/>
                </a:solidFill>
              </a:rPr>
              <a:t>2007</a:t>
            </a:r>
            <a:r>
              <a:rPr lang="ja-JP" altLang="en-US" sz="2400" dirty="0" smtClean="0">
                <a:solidFill>
                  <a:prstClr val="black"/>
                </a:solidFill>
              </a:rPr>
              <a:t>より</a:t>
            </a:r>
            <a:r>
              <a:rPr lang="ja-JP" altLang="en-US" sz="2400" dirty="0">
                <a:solidFill>
                  <a:prstClr val="black"/>
                </a:solidFill>
              </a:rPr>
              <a:t>作成</a:t>
            </a:r>
            <a:r>
              <a:rPr lang="en-US" altLang="ja-JP" sz="2400" dirty="0">
                <a:solidFill>
                  <a:prstClr val="black"/>
                </a:solidFill>
              </a:rPr>
              <a:t>)</a:t>
            </a:r>
            <a:endParaRPr lang="ja-JP" altLang="en-US" sz="2400" dirty="0">
              <a:solidFill>
                <a:prstClr val="black"/>
              </a:solidFill>
            </a:endParaRPr>
          </a:p>
        </p:txBody>
      </p:sp>
      <p:sp>
        <p:nvSpPr>
          <p:cNvPr id="12" name="テキスト ボックス 11"/>
          <p:cNvSpPr txBox="1"/>
          <p:nvPr/>
        </p:nvSpPr>
        <p:spPr>
          <a:xfrm>
            <a:off x="4398794" y="488373"/>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10" name="テキスト ボックス 9"/>
          <p:cNvSpPr txBox="1"/>
          <p:nvPr/>
        </p:nvSpPr>
        <p:spPr>
          <a:xfrm>
            <a:off x="405883" y="4826488"/>
            <a:ext cx="8280916" cy="1656000"/>
          </a:xfrm>
          <a:prstGeom prst="rect">
            <a:avLst/>
          </a:prstGeom>
          <a:solidFill>
            <a:schemeClr val="bg1"/>
          </a:solidFill>
          <a:ln w="88900" cap="flat" cmpd="sng" algn="ctr">
            <a:solidFill>
              <a:schemeClr val="accent4"/>
            </a:solidFill>
            <a:prstDash val="solid"/>
            <a:miter lim="800000"/>
            <a:headEnd type="none" w="med" len="med"/>
            <a:tailEnd type="none" w="med" len="med"/>
          </a:ln>
        </p:spPr>
        <p:txBody>
          <a:bodyPr wrap="square" rtlCol="0">
            <a:spAutoFit/>
          </a:bodyPr>
          <a:lstStyle/>
          <a:p>
            <a:r>
              <a:rPr lang="ja-JP" altLang="en-US" sz="2800" dirty="0" smtClean="0"/>
              <a:t>購買の有無にかかわらず、情報探索や商品の比較、ウィンドウショッピングなどの買物行動に伴う楽しさを研究対象としている。</a:t>
            </a:r>
            <a:endParaRPr kumimoji="1" lang="en-US" altLang="ja-JP" sz="2800" dirty="0" smtClean="0"/>
          </a:p>
          <a:p>
            <a:endParaRPr kumimoji="1" lang="ja-JP" altLang="en-US" dirty="0"/>
          </a:p>
        </p:txBody>
      </p:sp>
      <p:sp>
        <p:nvSpPr>
          <p:cNvPr id="13" name="スライド番号プレースホルダ 12"/>
          <p:cNvSpPr>
            <a:spLocks noGrp="1"/>
          </p:cNvSpPr>
          <p:nvPr>
            <p:ph type="sldNum" sz="quarter" idx="12"/>
          </p:nvPr>
        </p:nvSpPr>
        <p:spPr/>
        <p:txBody>
          <a:bodyPr/>
          <a:lstStyle/>
          <a:p>
            <a:fld id="{FC90A18A-17FE-B444-978C-E390924CF212}" type="slidenum">
              <a:rPr lang="ja-JP" altLang="en-US" smtClean="0"/>
              <a:pPr/>
              <a:t>13</a:t>
            </a:fld>
            <a:endParaRPr lang="ja-JP" altLang="en-US"/>
          </a:p>
        </p:txBody>
      </p:sp>
    </p:spTree>
    <p:extLst>
      <p:ext uri="{BB962C8B-B14F-4D97-AF65-F5344CB8AC3E}">
        <p14:creationId xmlns:p14="http://schemas.microsoft.com/office/powerpoint/2010/main" val="33724713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1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457200" y="1505939"/>
            <a:ext cx="5880631" cy="1754326"/>
          </a:xfrm>
          <a:prstGeom prst="rect">
            <a:avLst/>
          </a:prstGeom>
          <a:noFill/>
          <a:ln w="88900" cap="flat" cmpd="sng" algn="ctr">
            <a:solidFill>
              <a:schemeClr val="tx1"/>
            </a:solidFill>
            <a:prstDash val="sysDash"/>
            <a:miter lim="800000"/>
            <a:headEnd type="none" w="med" len="med"/>
            <a:tailEnd type="none" w="med" len="med"/>
          </a:ln>
        </p:spPr>
        <p:txBody>
          <a:bodyPr wrap="square" rtlCol="0">
            <a:spAutoFit/>
          </a:bodyPr>
          <a:lstStyle/>
          <a:p>
            <a:r>
              <a:rPr lang="ja-JP" altLang="en-US" sz="2800" dirty="0" smtClean="0">
                <a:solidFill>
                  <a:srgbClr val="FF0000"/>
                </a:solidFill>
              </a:rPr>
              <a:t>買物を楽しむ消費者や買物が趣味であると答える消費者</a:t>
            </a:r>
            <a:r>
              <a:rPr lang="ja-JP" altLang="en-US" sz="2800" dirty="0" smtClean="0"/>
              <a:t>も増加しているように見受けられる。</a:t>
            </a:r>
            <a:endParaRPr lang="en-US" altLang="ja-JP" sz="2800" dirty="0" smtClean="0"/>
          </a:p>
          <a:p>
            <a:pPr algn="r"/>
            <a:r>
              <a:rPr lang="ja-JP" altLang="en-US" sz="2400" b="1" dirty="0" smtClean="0"/>
              <a:t>（井上　２００７）</a:t>
            </a:r>
          </a:p>
        </p:txBody>
      </p:sp>
      <p:sp>
        <p:nvSpPr>
          <p:cNvPr id="2" name="タイトル 1"/>
          <p:cNvSpPr>
            <a:spLocks noGrp="1"/>
          </p:cNvSpPr>
          <p:nvPr>
            <p:ph type="title"/>
          </p:nvPr>
        </p:nvSpPr>
        <p:spPr>
          <a:xfrm>
            <a:off x="457200" y="362939"/>
            <a:ext cx="8229600" cy="1143000"/>
          </a:xfrm>
        </p:spPr>
        <p:txBody>
          <a:bodyPr>
            <a:normAutofit/>
          </a:bodyPr>
          <a:lstStyle/>
          <a:p>
            <a:pPr algn="l"/>
            <a:r>
              <a:rPr lang="ja-JP" altLang="en-US" dirty="0"/>
              <a:t>現状</a:t>
            </a:r>
          </a:p>
        </p:txBody>
      </p:sp>
      <p:sp>
        <p:nvSpPr>
          <p:cNvPr id="12" name="テキスト ボックス 11"/>
          <p:cNvSpPr txBox="1"/>
          <p:nvPr/>
        </p:nvSpPr>
        <p:spPr>
          <a:xfrm>
            <a:off x="1680646" y="375639"/>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pic>
        <p:nvPicPr>
          <p:cNvPr id="1028" name="Picture 4" descr="C:\Users\PC User\AppData\Local\Microsoft\Windows\Temporary Internet Files\Content.IE5\QZV2SQC1\MC900319004[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903" y="4978136"/>
            <a:ext cx="1035644" cy="811454"/>
          </a:xfrm>
          <a:prstGeom prst="rect">
            <a:avLst/>
          </a:prstGeom>
          <a:noFill/>
          <a:extLst>
            <a:ext uri="{909E8E84-426E-40dd-AFC4-6F175D3DCCD1}">
              <a14:hiddenFill xmlns:a14="http://schemas.microsoft.com/office/drawing/2010/main">
                <a:solidFill>
                  <a:srgbClr val="FFFFFF"/>
                </a:solidFill>
              </a14:hiddenFill>
            </a:ext>
          </a:extLst>
        </p:spPr>
      </p:pic>
      <p:pic>
        <p:nvPicPr>
          <p:cNvPr id="13" name="図 12" descr="hyojo01_002idea.wmf"/>
          <p:cNvPicPr>
            <a:picLocks noChangeAspect="1"/>
          </p:cNvPicPr>
          <p:nvPr/>
        </p:nvPicPr>
        <p:blipFill>
          <a:blip r:embed="rId4"/>
          <a:stretch>
            <a:fillRect/>
          </a:stretch>
        </p:blipFill>
        <p:spPr>
          <a:xfrm>
            <a:off x="1668289" y="4637390"/>
            <a:ext cx="1066108" cy="1376833"/>
          </a:xfrm>
          <a:prstGeom prst="rect">
            <a:avLst/>
          </a:prstGeom>
        </p:spPr>
      </p:pic>
      <p:sp>
        <p:nvSpPr>
          <p:cNvPr id="5" name="ハート 4"/>
          <p:cNvSpPr/>
          <p:nvPr/>
        </p:nvSpPr>
        <p:spPr>
          <a:xfrm>
            <a:off x="1515465" y="5454167"/>
            <a:ext cx="729982" cy="543294"/>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右矢印 6"/>
          <p:cNvSpPr/>
          <p:nvPr/>
        </p:nvSpPr>
        <p:spPr>
          <a:xfrm>
            <a:off x="1140547" y="5023929"/>
            <a:ext cx="540099" cy="465166"/>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57200" y="5997455"/>
            <a:ext cx="8539090" cy="646331"/>
          </a:xfrm>
          <a:prstGeom prst="rect">
            <a:avLst/>
          </a:prstGeom>
          <a:noFill/>
        </p:spPr>
        <p:txBody>
          <a:bodyPr wrap="square" rtlCol="0">
            <a:spAutoFit/>
          </a:bodyPr>
          <a:lstStyle/>
          <a:p>
            <a:pPr algn="ctr"/>
            <a:r>
              <a:rPr kumimoji="1" lang="ja-JP" alt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快楽的買い物行動を引き起こすことが重要</a:t>
            </a:r>
            <a:endParaRPr kumimoji="1" lang="ja-JP" alt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1" name="スライド番号プレースホルダ 10"/>
          <p:cNvSpPr>
            <a:spLocks noGrp="1"/>
          </p:cNvSpPr>
          <p:nvPr>
            <p:ph type="sldNum" sz="quarter" idx="12"/>
          </p:nvPr>
        </p:nvSpPr>
        <p:spPr>
          <a:xfrm>
            <a:off x="6553200" y="6457948"/>
            <a:ext cx="2133600" cy="365125"/>
          </a:xfrm>
        </p:spPr>
        <p:txBody>
          <a:bodyPr/>
          <a:lstStyle/>
          <a:p>
            <a:fld id="{FC90A18A-17FE-B444-978C-E390924CF212}" type="slidenum">
              <a:rPr lang="ja-JP" altLang="en-US" smtClean="0"/>
              <a:pPr/>
              <a:t>14</a:t>
            </a:fld>
            <a:endParaRPr lang="ja-JP" altLang="en-US"/>
          </a:p>
        </p:txBody>
      </p:sp>
      <p:pic>
        <p:nvPicPr>
          <p:cNvPr id="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7792" y="1456307"/>
            <a:ext cx="1415221" cy="25594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88886" y="3543303"/>
            <a:ext cx="3475718" cy="23226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4" name="テキスト ボックス 3"/>
          <p:cNvSpPr txBox="1"/>
          <p:nvPr/>
        </p:nvSpPr>
        <p:spPr>
          <a:xfrm>
            <a:off x="304800" y="3543303"/>
            <a:ext cx="2989943" cy="830997"/>
          </a:xfrm>
          <a:prstGeom prst="rect">
            <a:avLst/>
          </a:prstGeom>
        </p:spPr>
        <p:style>
          <a:lnRef idx="3">
            <a:schemeClr val="lt1"/>
          </a:lnRef>
          <a:fillRef idx="1">
            <a:schemeClr val="accent6"/>
          </a:fillRef>
          <a:effectRef idx="1">
            <a:schemeClr val="accent6"/>
          </a:effectRef>
          <a:fontRef idx="minor">
            <a:schemeClr val="lt1"/>
          </a:fontRef>
        </p:style>
        <p:txBody>
          <a:bodyPr wrap="square" rtlCol="0">
            <a:spAutoFit/>
          </a:bodyPr>
          <a:lstStyle/>
          <a:p>
            <a:pPr algn="ctr"/>
            <a:r>
              <a:rPr lang="ja-JP" altLang="en-US" sz="2400" b="1" dirty="0" smtClean="0"/>
              <a:t>商品を選ぶ楽しさを提案する営業戦略</a:t>
            </a:r>
            <a:endParaRPr kumimoji="1" lang="ja-JP" altLang="en-US" sz="2400" b="1" dirty="0"/>
          </a:p>
        </p:txBody>
      </p:sp>
      <p:sp>
        <p:nvSpPr>
          <p:cNvPr id="8" name="テキスト ボックス 7"/>
          <p:cNvSpPr txBox="1"/>
          <p:nvPr/>
        </p:nvSpPr>
        <p:spPr>
          <a:xfrm>
            <a:off x="8130356" y="1373692"/>
            <a:ext cx="553998" cy="4600092"/>
          </a:xfrm>
          <a:prstGeom prst="rect">
            <a:avLst/>
          </a:prstGeom>
        </p:spPr>
        <p:style>
          <a:lnRef idx="3">
            <a:schemeClr val="lt1"/>
          </a:lnRef>
          <a:fillRef idx="1">
            <a:schemeClr val="accent6"/>
          </a:fillRef>
          <a:effectRef idx="1">
            <a:schemeClr val="accent6"/>
          </a:effectRef>
          <a:fontRef idx="minor">
            <a:schemeClr val="lt1"/>
          </a:fontRef>
        </p:style>
        <p:txBody>
          <a:bodyPr vert="eaVert" wrap="square" rtlCol="0">
            <a:spAutoFit/>
          </a:bodyPr>
          <a:lstStyle/>
          <a:p>
            <a:r>
              <a:rPr lang="ja-JP" altLang="en-US" sz="2400" b="1" dirty="0" smtClean="0"/>
              <a:t>ワオ！を求める消費者に寄り添う</a:t>
            </a:r>
            <a:endParaRPr kumimoji="1" lang="ja-JP" altLang="en-US" sz="2400" b="1" dirty="0"/>
          </a:p>
        </p:txBody>
      </p:sp>
    </p:spTree>
    <p:extLst>
      <p:ext uri="{BB962C8B-B14F-4D97-AF65-F5344CB8AC3E}">
        <p14:creationId xmlns:p14="http://schemas.microsoft.com/office/powerpoint/2010/main" val="33724713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12"/>
                                        </p:tgtEl>
                                        <p:attrNameLst>
                                          <p:attrName>style.visibility</p:attrName>
                                        </p:attrNameLst>
                                      </p:cBhvr>
                                      <p:tavLst>
                                        <p:tav tm="0">
                                          <p:val>
                                            <p:strVal val="hidden"/>
                                          </p:val>
                                        </p:tav>
                                        <p:tav tm="50000">
                                          <p:val>
                                            <p:strVal val="visible"/>
                                          </p:val>
                                        </p:tav>
                                      </p:tavLst>
                                    </p:anim>
                                  </p:childTnLst>
                                </p:cTn>
                              </p:par>
                            </p:childTnLst>
                          </p:cTn>
                        </p:par>
                        <p:par>
                          <p:cTn id="7" fill="hold">
                            <p:stCondLst>
                              <p:cond delay="2500"/>
                            </p:stCondLst>
                            <p:childTnLst>
                              <p:par>
                                <p:cTn id="8" presetID="10" presetClass="entr" presetSubtype="0" fill="hold" nodeType="after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研究目的</a:t>
            </a:r>
            <a:endParaRPr lang="ja-JP" altLang="en-US" dirty="0"/>
          </a:p>
        </p:txBody>
      </p:sp>
      <p:sp>
        <p:nvSpPr>
          <p:cNvPr id="3" name="テキスト ボックス 2"/>
          <p:cNvSpPr txBox="1"/>
          <p:nvPr/>
        </p:nvSpPr>
        <p:spPr>
          <a:xfrm>
            <a:off x="2672719" y="441402"/>
            <a:ext cx="646331" cy="1200329"/>
          </a:xfrm>
          <a:prstGeom prst="rect">
            <a:avLst/>
          </a:prstGeom>
          <a:noFill/>
        </p:spPr>
        <p:txBody>
          <a:bodyPr wrap="none" rtlCol="0">
            <a:spAutoFit/>
          </a:bodyPr>
          <a:lstStyle/>
          <a:p>
            <a:r>
              <a:rPr lang="ja-JP" altLang="en-US" sz="7200" dirty="0" smtClean="0">
                <a:solidFill>
                  <a:srgbClr val="FF4609"/>
                </a:solidFill>
              </a:rPr>
              <a:t>・</a:t>
            </a:r>
            <a:endParaRPr lang="ja-JP" altLang="en-US" sz="7200" dirty="0">
              <a:solidFill>
                <a:srgbClr val="FF4609"/>
              </a:solidFill>
            </a:endParaRPr>
          </a:p>
        </p:txBody>
      </p:sp>
      <p:sp>
        <p:nvSpPr>
          <p:cNvPr id="4" name="テキスト ボックス 3"/>
          <p:cNvSpPr txBox="1"/>
          <p:nvPr/>
        </p:nvSpPr>
        <p:spPr>
          <a:xfrm>
            <a:off x="457200" y="1819167"/>
            <a:ext cx="8107909" cy="4247317"/>
          </a:xfrm>
          <a:prstGeom prst="rect">
            <a:avLst/>
          </a:prstGeom>
          <a:noFill/>
          <a:ln w="190500" cap="flat" cmpd="thickThin">
            <a:solidFill>
              <a:schemeClr val="tx1"/>
            </a:solidFill>
            <a:round/>
          </a:ln>
        </p:spPr>
        <p:txBody>
          <a:bodyPr wrap="square" rtlCol="0" anchor="ctr">
            <a:spAutoFit/>
          </a:bodyPr>
          <a:lstStyle/>
          <a:p>
            <a:endParaRPr lang="en-US" altLang="ja-JP" sz="5400" b="1" dirty="0" smtClean="0">
              <a:solidFill>
                <a:prstClr val="black"/>
              </a:solidFill>
            </a:endParaRPr>
          </a:p>
          <a:p>
            <a:endParaRPr lang="en-US" altLang="ja-JP" sz="5400" b="1" dirty="0" smtClean="0">
              <a:solidFill>
                <a:prstClr val="black"/>
              </a:solidFill>
            </a:endParaRPr>
          </a:p>
          <a:p>
            <a:endParaRPr lang="en-US" altLang="ja-JP" sz="5400" b="1" dirty="0" smtClean="0">
              <a:solidFill>
                <a:prstClr val="black"/>
              </a:solidFill>
            </a:endParaRPr>
          </a:p>
          <a:p>
            <a:endParaRPr lang="en-US" altLang="ja-JP" sz="5400" b="1" dirty="0" smtClean="0">
              <a:solidFill>
                <a:prstClr val="black"/>
              </a:solidFill>
            </a:endParaRPr>
          </a:p>
          <a:p>
            <a:endParaRPr lang="en-US" altLang="ja-JP" sz="5400" b="1" dirty="0" smtClean="0">
              <a:solidFill>
                <a:prstClr val="black"/>
              </a:solidFill>
            </a:endParaRPr>
          </a:p>
        </p:txBody>
      </p:sp>
      <p:pic>
        <p:nvPicPr>
          <p:cNvPr id="9" name="図 8" descr="hyojo01_003good.wmf"/>
          <p:cNvPicPr>
            <a:picLocks noChangeAspect="1"/>
          </p:cNvPicPr>
          <p:nvPr/>
        </p:nvPicPr>
        <p:blipFill>
          <a:blip r:embed="rId3"/>
          <a:stretch>
            <a:fillRect/>
          </a:stretch>
        </p:blipFill>
        <p:spPr>
          <a:xfrm>
            <a:off x="6316633" y="3307887"/>
            <a:ext cx="2248476" cy="2758597"/>
          </a:xfrm>
          <a:prstGeom prst="rect">
            <a:avLst/>
          </a:prstGeom>
        </p:spPr>
      </p:pic>
      <p:sp>
        <p:nvSpPr>
          <p:cNvPr id="10" name="星 4 9"/>
          <p:cNvSpPr/>
          <p:nvPr/>
        </p:nvSpPr>
        <p:spPr>
          <a:xfrm>
            <a:off x="6434256" y="3902340"/>
            <a:ext cx="446776" cy="590513"/>
          </a:xfrm>
          <a:prstGeom prst="star4">
            <a:avLst/>
          </a:prstGeom>
          <a:solidFill>
            <a:srgbClr val="FBD16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11" name="スライド番号プレースホルダ 10"/>
          <p:cNvSpPr>
            <a:spLocks noGrp="1"/>
          </p:cNvSpPr>
          <p:nvPr>
            <p:ph type="sldNum" sz="quarter" idx="12"/>
          </p:nvPr>
        </p:nvSpPr>
        <p:spPr/>
        <p:txBody>
          <a:bodyPr/>
          <a:lstStyle/>
          <a:p>
            <a:fld id="{E7B2787F-353C-6947-A75E-F4EFD4C27BD0}" type="slidenum">
              <a:rPr lang="ja-JP" altLang="en-US" smtClean="0">
                <a:solidFill>
                  <a:prstClr val="black">
                    <a:tint val="75000"/>
                  </a:prstClr>
                </a:solidFill>
              </a:rPr>
              <a:pPr/>
              <a:t>15</a:t>
            </a:fld>
            <a:endParaRPr lang="ja-JP" altLang="en-US">
              <a:solidFill>
                <a:prstClr val="black">
                  <a:tint val="75000"/>
                </a:prstClr>
              </a:solidFill>
            </a:endParaRPr>
          </a:p>
        </p:txBody>
      </p:sp>
      <p:sp>
        <p:nvSpPr>
          <p:cNvPr id="8" name="テキスト ボックス 7"/>
          <p:cNvSpPr txBox="1"/>
          <p:nvPr/>
        </p:nvSpPr>
        <p:spPr>
          <a:xfrm>
            <a:off x="545893" y="2084390"/>
            <a:ext cx="6566109" cy="3046988"/>
          </a:xfrm>
          <a:prstGeom prst="rect">
            <a:avLst/>
          </a:prstGeom>
          <a:noFill/>
        </p:spPr>
        <p:txBody>
          <a:bodyPr wrap="square" rtlCol="0">
            <a:spAutoFit/>
          </a:bodyPr>
          <a:lstStyle/>
          <a:p>
            <a:r>
              <a:rPr lang="ja-JP" altLang="en-US" sz="4800" b="1" dirty="0" smtClean="0">
                <a:solidFill>
                  <a:prstClr val="black"/>
                </a:solidFill>
              </a:rPr>
              <a:t>クロス</a:t>
            </a:r>
            <a:r>
              <a:rPr lang="en-US" altLang="ja-JP" sz="4800" b="1" dirty="0" smtClean="0">
                <a:solidFill>
                  <a:prstClr val="black"/>
                </a:solidFill>
              </a:rPr>
              <a:t>MD</a:t>
            </a:r>
            <a:r>
              <a:rPr lang="ja-JP" altLang="en-US" sz="4800" b="1" dirty="0" smtClean="0">
                <a:solidFill>
                  <a:prstClr val="black"/>
                </a:solidFill>
              </a:rPr>
              <a:t>における</a:t>
            </a:r>
            <a:endParaRPr lang="en-US" altLang="ja-JP" sz="4800" b="1" dirty="0" smtClean="0">
              <a:solidFill>
                <a:prstClr val="black"/>
              </a:solidFill>
            </a:endParaRPr>
          </a:p>
          <a:p>
            <a:r>
              <a:rPr lang="ja-JP" altLang="en-US" sz="4800" b="1" dirty="0" smtClean="0">
                <a:solidFill>
                  <a:prstClr val="black"/>
                </a:solidFill>
              </a:rPr>
              <a:t>商品の組み合わせと、</a:t>
            </a:r>
            <a:endParaRPr lang="en-US" altLang="ja-JP" sz="4800" b="1" dirty="0" smtClean="0">
              <a:solidFill>
                <a:prstClr val="black"/>
              </a:solidFill>
            </a:endParaRPr>
          </a:p>
          <a:p>
            <a:r>
              <a:rPr lang="ja-JP" altLang="en-US" sz="4800" b="1" dirty="0" smtClean="0">
                <a:solidFill>
                  <a:prstClr val="black"/>
                </a:solidFill>
              </a:rPr>
              <a:t>快楽的買物行動との</a:t>
            </a:r>
            <a:endParaRPr lang="en-US" altLang="ja-JP" sz="4800" b="1" dirty="0" smtClean="0">
              <a:solidFill>
                <a:prstClr val="black"/>
              </a:solidFill>
            </a:endParaRPr>
          </a:p>
          <a:p>
            <a:r>
              <a:rPr lang="ja-JP" altLang="en-US" sz="4800" b="1" dirty="0" smtClean="0">
                <a:solidFill>
                  <a:prstClr val="black"/>
                </a:solidFill>
              </a:rPr>
              <a:t>関係性を明らかにする</a:t>
            </a:r>
            <a:endParaRPr lang="ja-JP" altLang="en-US" sz="4800" b="1" dirty="0">
              <a:solidFill>
                <a:prstClr val="black"/>
              </a:solidFill>
            </a:endParaRPr>
          </a:p>
        </p:txBody>
      </p:sp>
    </p:spTree>
    <p:extLst>
      <p:ext uri="{BB962C8B-B14F-4D97-AF65-F5344CB8AC3E}">
        <p14:creationId xmlns:p14="http://schemas.microsoft.com/office/powerpoint/2010/main" val="5698071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研究の流れ</a:t>
            </a:r>
            <a:endParaRPr lang="ja-JP" altLang="en-US" b="1" dirty="0"/>
          </a:p>
        </p:txBody>
      </p:sp>
      <p:sp>
        <p:nvSpPr>
          <p:cNvPr id="3" name="コンテンツ プレースホルダ 2"/>
          <p:cNvSpPr>
            <a:spLocks noGrp="1"/>
          </p:cNvSpPr>
          <p:nvPr>
            <p:ph idx="1"/>
          </p:nvPr>
        </p:nvSpPr>
        <p:spPr>
          <a:ln w="190500" cap="sq" cmpd="thinThick">
            <a:solidFill>
              <a:schemeClr val="tx1"/>
            </a:solidFill>
            <a:bevel/>
          </a:ln>
        </p:spPr>
        <p:txBody>
          <a:bodyPr>
            <a:normAutofit/>
          </a:bodyPr>
          <a:lstStyle/>
          <a:p>
            <a:pPr>
              <a:buNone/>
            </a:pPr>
            <a:r>
              <a:rPr lang="ja-JP" altLang="ja-JP" sz="2400" dirty="0" smtClean="0">
                <a:latin typeface="+mn-ea"/>
              </a:rPr>
              <a:t>　</a:t>
            </a:r>
            <a:r>
              <a:rPr lang="ja-JP" altLang="en-US" sz="2400" dirty="0" smtClean="0">
                <a:latin typeface="+mn-ea"/>
              </a:rPr>
              <a:t>　　　　</a:t>
            </a:r>
            <a:r>
              <a:rPr lang="ja-JP" altLang="en-US" sz="6000" dirty="0" smtClean="0">
                <a:latin typeface="+mn-ea"/>
              </a:rPr>
              <a:t>・</a:t>
            </a:r>
            <a:r>
              <a:rPr lang="ja-JP" altLang="en-US" sz="6000" dirty="0" smtClean="0"/>
              <a:t>問題意識</a:t>
            </a:r>
            <a:endParaRPr lang="en-US" altLang="ja-JP" sz="6000" dirty="0" smtClean="0"/>
          </a:p>
          <a:p>
            <a:pPr>
              <a:buNone/>
            </a:pPr>
            <a:r>
              <a:rPr lang="ja-JP" altLang="en-US" sz="6000" dirty="0" smtClean="0"/>
              <a:t>　　・研究目的</a:t>
            </a:r>
            <a:endParaRPr lang="en-US" altLang="ja-JP" sz="6000" dirty="0" smtClean="0"/>
          </a:p>
          <a:p>
            <a:pPr>
              <a:buNone/>
            </a:pPr>
            <a:r>
              <a:rPr lang="ja-JP" altLang="en-US" sz="6000" dirty="0" smtClean="0"/>
              <a:t>　　・</a:t>
            </a:r>
            <a:r>
              <a:rPr lang="ja-JP" altLang="en-US" sz="6000" b="1" dirty="0" smtClean="0"/>
              <a:t>仮説の導出</a:t>
            </a:r>
            <a:endParaRPr lang="en-US" altLang="ja-JP" sz="6000" b="1" dirty="0" smtClean="0"/>
          </a:p>
          <a:p>
            <a:pPr>
              <a:buNone/>
            </a:pPr>
            <a:r>
              <a:rPr lang="ja-JP" altLang="ja-JP" sz="6000" b="1" dirty="0" smtClean="0"/>
              <a:t>　</a:t>
            </a:r>
            <a:r>
              <a:rPr lang="ja-JP" altLang="en-US" sz="6000" b="1" dirty="0" smtClean="0"/>
              <a:t>　</a:t>
            </a:r>
            <a:r>
              <a:rPr lang="ja-JP" altLang="en-US" sz="6000" dirty="0" smtClean="0"/>
              <a:t>・仮説の検証</a:t>
            </a:r>
            <a:endParaRPr lang="ja-JP" altLang="en-US" sz="6000" dirty="0"/>
          </a:p>
        </p:txBody>
      </p:sp>
      <p:sp>
        <p:nvSpPr>
          <p:cNvPr id="8" name="スライド番号プレースホルダ 7"/>
          <p:cNvSpPr>
            <a:spLocks noGrp="1"/>
          </p:cNvSpPr>
          <p:nvPr>
            <p:ph type="sldNum" sz="quarter" idx="12"/>
          </p:nvPr>
        </p:nvSpPr>
        <p:spPr/>
        <p:txBody>
          <a:bodyPr/>
          <a:lstStyle/>
          <a:p>
            <a:fld id="{E7B2787F-353C-6947-A75E-F4EFD4C27BD0}" type="slidenum">
              <a:rPr lang="ja-JP" altLang="en-US" smtClean="0"/>
              <a:pPr/>
              <a:t>16</a:t>
            </a:fld>
            <a:endParaRPr lang="ja-JP" altLang="en-US"/>
          </a:p>
        </p:txBody>
      </p:sp>
      <p:sp>
        <p:nvSpPr>
          <p:cNvPr id="4" name="テキスト ボックス 3"/>
          <p:cNvSpPr txBox="1"/>
          <p:nvPr/>
        </p:nvSpPr>
        <p:spPr>
          <a:xfrm>
            <a:off x="662464" y="3473816"/>
            <a:ext cx="1018227" cy="2092881"/>
          </a:xfrm>
          <a:prstGeom prst="rect">
            <a:avLst/>
          </a:prstGeom>
          <a:noFill/>
        </p:spPr>
        <p:txBody>
          <a:bodyPr wrap="none" rtlCol="0">
            <a:spAutoFit/>
          </a:bodyPr>
          <a:lstStyle/>
          <a:p>
            <a:r>
              <a:rPr kumimoji="1" lang="en-US" altLang="ja-JP" sz="13000" dirty="0" smtClean="0">
                <a:solidFill>
                  <a:schemeClr val="accent1"/>
                </a:solidFill>
              </a:rPr>
              <a:t>▶</a:t>
            </a:r>
            <a:endParaRPr kumimoji="1" lang="ja-JP" altLang="en-US" sz="13000" dirty="0">
              <a:solidFill>
                <a:schemeClr val="accent1"/>
              </a:solidFill>
            </a:endParaRPr>
          </a:p>
        </p:txBody>
      </p:sp>
      <p:sp>
        <p:nvSpPr>
          <p:cNvPr id="5" name="テキスト ボックス 4"/>
          <p:cNvSpPr txBox="1"/>
          <p:nvPr/>
        </p:nvSpPr>
        <p:spPr>
          <a:xfrm>
            <a:off x="3322776"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pic>
        <p:nvPicPr>
          <p:cNvPr id="7" name="図 6" descr="hyojo01_005surprise.wmf"/>
          <p:cNvPicPr>
            <a:picLocks noChangeAspect="1"/>
          </p:cNvPicPr>
          <p:nvPr/>
        </p:nvPicPr>
        <p:blipFill>
          <a:blip r:embed="rId3"/>
          <a:stretch>
            <a:fillRect/>
          </a:stretch>
        </p:blipFill>
        <p:spPr>
          <a:xfrm>
            <a:off x="5763025" y="3066273"/>
            <a:ext cx="3022600" cy="30734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曲折矢印 11"/>
          <p:cNvSpPr/>
          <p:nvPr/>
        </p:nvSpPr>
        <p:spPr>
          <a:xfrm rot="5400000">
            <a:off x="5717771" y="3596871"/>
            <a:ext cx="1188257" cy="1066800"/>
          </a:xfrm>
          <a:prstGeom prst="bentArrow">
            <a:avLst/>
          </a:prstGeom>
          <a:solidFill>
            <a:srgbClr val="FFC000"/>
          </a:solidFill>
          <a:ln>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雲形吹き出し 4"/>
          <p:cNvSpPr/>
          <p:nvPr/>
        </p:nvSpPr>
        <p:spPr>
          <a:xfrm>
            <a:off x="309761" y="1139381"/>
            <a:ext cx="8686800" cy="3066598"/>
          </a:xfrm>
          <a:prstGeom prst="cloudCallout">
            <a:avLst>
              <a:gd name="adj1" fmla="val -26011"/>
              <a:gd name="adj2" fmla="val 88086"/>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pPr algn="l"/>
            <a:r>
              <a:rPr lang="ja-JP" altLang="en-US" dirty="0" smtClean="0"/>
              <a:t>冒頭の事例</a:t>
            </a:r>
            <a:endParaRPr lang="ja-JP" altLang="en-US" dirty="0"/>
          </a:p>
        </p:txBody>
      </p:sp>
      <p:pic>
        <p:nvPicPr>
          <p:cNvPr id="4" name="図 3" descr="hyojo01_002idea.wmf"/>
          <p:cNvPicPr>
            <a:picLocks noChangeAspect="1"/>
          </p:cNvPicPr>
          <p:nvPr/>
        </p:nvPicPr>
        <p:blipFill>
          <a:blip r:embed="rId3"/>
          <a:stretch>
            <a:fillRect/>
          </a:stretch>
        </p:blipFill>
        <p:spPr>
          <a:xfrm>
            <a:off x="701333" y="4577050"/>
            <a:ext cx="1605831" cy="2073862"/>
          </a:xfrm>
          <a:prstGeom prst="rect">
            <a:avLst/>
          </a:prstGeom>
        </p:spPr>
      </p:pic>
      <p:pic>
        <p:nvPicPr>
          <p:cNvPr id="11" name="図 10" descr="あみもの.jpg"/>
          <p:cNvPicPr>
            <a:picLocks noChangeAspect="1"/>
          </p:cNvPicPr>
          <p:nvPr/>
        </p:nvPicPr>
        <p:blipFill>
          <a:blip r:embed="rId4"/>
          <a:stretch>
            <a:fillRect/>
          </a:stretch>
        </p:blipFill>
        <p:spPr>
          <a:xfrm>
            <a:off x="5805780" y="1880837"/>
            <a:ext cx="1338495" cy="2007743"/>
          </a:xfrm>
          <a:prstGeom prst="rect">
            <a:avLst/>
          </a:prstGeom>
          <a:ln>
            <a:noFill/>
          </a:ln>
          <a:effectLst>
            <a:softEdge rad="112500"/>
          </a:effectLst>
        </p:spPr>
      </p:pic>
      <p:sp>
        <p:nvSpPr>
          <p:cNvPr id="14" name="テキスト ボックス 13"/>
          <p:cNvSpPr txBox="1"/>
          <p:nvPr/>
        </p:nvSpPr>
        <p:spPr>
          <a:xfrm>
            <a:off x="4341167" y="2366895"/>
            <a:ext cx="644527" cy="1200329"/>
          </a:xfrm>
          <a:prstGeom prst="rect">
            <a:avLst/>
          </a:prstGeom>
          <a:noFill/>
        </p:spPr>
        <p:txBody>
          <a:bodyPr wrap="none" rtlCol="0">
            <a:spAutoFit/>
          </a:bodyPr>
          <a:lstStyle/>
          <a:p>
            <a:r>
              <a:rPr kumimoji="1" lang="en-US" altLang="ja-JP" sz="7200" dirty="0" smtClean="0"/>
              <a:t>×</a:t>
            </a:r>
            <a:endParaRPr kumimoji="1" lang="ja-JP" altLang="en-US" sz="7200" dirty="0"/>
          </a:p>
        </p:txBody>
      </p:sp>
      <p:pic>
        <p:nvPicPr>
          <p:cNvPr id="16" name="図 15" descr="がーな.jpg"/>
          <p:cNvPicPr>
            <a:picLocks noChangeAspect="1"/>
          </p:cNvPicPr>
          <p:nvPr/>
        </p:nvPicPr>
        <p:blipFill>
          <a:blip r:embed="rId5"/>
          <a:stretch>
            <a:fillRect/>
          </a:stretch>
        </p:blipFill>
        <p:spPr>
          <a:xfrm>
            <a:off x="1675632" y="2119749"/>
            <a:ext cx="2422231" cy="1671766"/>
          </a:xfrm>
          <a:prstGeom prst="rect">
            <a:avLst/>
          </a:prstGeom>
          <a:ln>
            <a:noFill/>
          </a:ln>
          <a:effectLst>
            <a:softEdge rad="112500"/>
          </a:effectLst>
        </p:spPr>
      </p:pic>
      <p:sp>
        <p:nvSpPr>
          <p:cNvPr id="15" name="テキスト ボックス 14"/>
          <p:cNvSpPr txBox="1"/>
          <p:nvPr/>
        </p:nvSpPr>
        <p:spPr>
          <a:xfrm>
            <a:off x="3417145" y="5894685"/>
            <a:ext cx="4777270" cy="461665"/>
          </a:xfrm>
          <a:prstGeom prst="rect">
            <a:avLst/>
          </a:prstGeom>
          <a:noFill/>
        </p:spPr>
        <p:txBody>
          <a:bodyPr wrap="none" rtlCol="0">
            <a:spAutoFit/>
          </a:bodyPr>
          <a:lstStyle/>
          <a:p>
            <a:r>
              <a:rPr lang="ja-JP" altLang="en-US" sz="2400" b="1" dirty="0" smtClean="0">
                <a:solidFill>
                  <a:srgbClr val="FF0000"/>
                </a:solidFill>
              </a:rPr>
              <a:t>バレンタインに編物</a:t>
            </a:r>
            <a:r>
              <a:rPr kumimoji="1" lang="ja-JP" altLang="en-US" sz="2400" b="1" dirty="0" smtClean="0">
                <a:solidFill>
                  <a:srgbClr val="FF0000"/>
                </a:solidFill>
              </a:rPr>
              <a:t>にあげるのか！</a:t>
            </a:r>
            <a:endParaRPr kumimoji="1" lang="ja-JP" altLang="en-US" sz="2400" b="1" dirty="0">
              <a:solidFill>
                <a:srgbClr val="FF0000"/>
              </a:solidFill>
            </a:endParaRPr>
          </a:p>
        </p:txBody>
      </p:sp>
      <p:sp>
        <p:nvSpPr>
          <p:cNvPr id="17" name="スライド番号プレースホルダ 16"/>
          <p:cNvSpPr>
            <a:spLocks noGrp="1"/>
          </p:cNvSpPr>
          <p:nvPr>
            <p:ph type="sldNum" sz="quarter" idx="12"/>
          </p:nvPr>
        </p:nvSpPr>
        <p:spPr/>
        <p:txBody>
          <a:bodyPr/>
          <a:lstStyle/>
          <a:p>
            <a:fld id="{FC90A18A-17FE-B444-978C-E390924CF212}" type="slidenum">
              <a:rPr lang="ja-JP" altLang="en-US" smtClean="0"/>
              <a:pPr/>
              <a:t>17</a:t>
            </a:fld>
            <a:endParaRPr lang="ja-JP" altLang="en-US"/>
          </a:p>
        </p:txBody>
      </p:sp>
      <p:sp>
        <p:nvSpPr>
          <p:cNvPr id="18" name="角丸四角形 17"/>
          <p:cNvSpPr/>
          <p:nvPr/>
        </p:nvSpPr>
        <p:spPr>
          <a:xfrm>
            <a:off x="3577875" y="4843396"/>
            <a:ext cx="4083241" cy="936754"/>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t="100000" r="100000"/>
            </a:path>
            <a:tileRect l="-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3600" dirty="0" smtClean="0"/>
              <a:t>新しい！新鮮！</a:t>
            </a:r>
            <a:endParaRPr kumimoji="1" lang="en-US" altLang="ja-JP" sz="3600" dirty="0" smtClean="0"/>
          </a:p>
        </p:txBody>
      </p:sp>
      <p:pic>
        <p:nvPicPr>
          <p:cNvPr id="2050" name="Picture 2" descr="C:\Users\PC User\AppData\Local\Microsoft\Windows\Temporary Internet Files\Content.IE5\2MAWIZQB\MC90044003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22408" y="4317455"/>
            <a:ext cx="1486952" cy="1051881"/>
          </a:xfrm>
          <a:prstGeom prst="rect">
            <a:avLst/>
          </a:prstGeom>
          <a:noFill/>
          <a:extLst>
            <a:ext uri="{909E8E84-426E-40dd-AFC4-6F175D3DCCD1}">
              <a14:hiddenFill xmlns:a14="http://schemas.microsoft.com/office/drawing/2010/main">
                <a:solidFill>
                  <a:srgbClr val="FFFFFF"/>
                </a:solidFill>
              </a14:hiddenFill>
            </a:ext>
          </a:extLst>
        </p:spPr>
      </p:pic>
      <p:sp>
        <p:nvSpPr>
          <p:cNvPr id="7" name="テキスト ボックス 6"/>
          <p:cNvSpPr txBox="1"/>
          <p:nvPr/>
        </p:nvSpPr>
        <p:spPr>
          <a:xfrm>
            <a:off x="1595437" y="1650003"/>
            <a:ext cx="2682230" cy="461665"/>
          </a:xfrm>
          <a:prstGeom prst="rect">
            <a:avLst/>
          </a:prstGeom>
          <a:noFill/>
        </p:spPr>
        <p:txBody>
          <a:bodyPr wrap="square" rtlCol="0">
            <a:spAutoFit/>
          </a:bodyPr>
          <a:lstStyle/>
          <a:p>
            <a:r>
              <a:rPr kumimoji="1" lang="ja-JP" altLang="en-US" sz="2400" dirty="0" smtClean="0"/>
              <a:t>手作りチョコキット</a:t>
            </a:r>
            <a:endParaRPr kumimoji="1" lang="ja-JP" altLang="en-US" sz="2400" dirty="0"/>
          </a:p>
        </p:txBody>
      </p:sp>
      <p:sp>
        <p:nvSpPr>
          <p:cNvPr id="9" name="テキスト ボックス 8"/>
          <p:cNvSpPr txBox="1"/>
          <p:nvPr/>
        </p:nvSpPr>
        <p:spPr>
          <a:xfrm>
            <a:off x="5523678" y="1650004"/>
            <a:ext cx="2342206" cy="461665"/>
          </a:xfrm>
          <a:prstGeom prst="rect">
            <a:avLst/>
          </a:prstGeom>
          <a:noFill/>
        </p:spPr>
        <p:txBody>
          <a:bodyPr wrap="square" rtlCol="0">
            <a:spAutoFit/>
          </a:bodyPr>
          <a:lstStyle/>
          <a:p>
            <a:r>
              <a:rPr kumimoji="1" lang="ja-JP" altLang="en-US" sz="2400" dirty="0" smtClean="0"/>
              <a:t>編み物キット</a:t>
            </a:r>
            <a:endParaRPr kumimoji="1" lang="ja-JP" altLang="en-US" sz="2400" dirty="0"/>
          </a:p>
        </p:txBody>
      </p:sp>
      <p:sp>
        <p:nvSpPr>
          <p:cNvPr id="13" name="テキスト ボックス 12"/>
          <p:cNvSpPr txBox="1"/>
          <p:nvPr/>
        </p:nvSpPr>
        <p:spPr>
          <a:xfrm>
            <a:off x="3398194" y="1202098"/>
            <a:ext cx="3048000" cy="523220"/>
          </a:xfrm>
          <a:prstGeom prst="rect">
            <a:avLst/>
          </a:prstGeom>
          <a:noFill/>
        </p:spPr>
        <p:txBody>
          <a:bodyPr wrap="square" rtlCol="0">
            <a:spAutoFit/>
          </a:bodyPr>
          <a:lstStyle/>
          <a:p>
            <a:r>
              <a:rPr kumimoji="1" lang="ja-JP" altLang="en-US" sz="2800" dirty="0" smtClean="0"/>
              <a:t>バレンタインギフト</a:t>
            </a:r>
            <a:endParaRPr kumimoji="1" lang="ja-JP" altLang="en-US" sz="28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dirty="0" smtClean="0"/>
              <a:t>組み合わせの新しさ</a:t>
            </a:r>
            <a:endParaRPr kumimoji="1" lang="ja-JP" altLang="en-US" dirty="0"/>
          </a:p>
        </p:txBody>
      </p:sp>
      <p:sp>
        <p:nvSpPr>
          <p:cNvPr id="4" name="スライド番号プレースホルダー 3"/>
          <p:cNvSpPr>
            <a:spLocks noGrp="1"/>
          </p:cNvSpPr>
          <p:nvPr>
            <p:ph type="sldNum" sz="quarter" idx="12"/>
          </p:nvPr>
        </p:nvSpPr>
        <p:spPr/>
        <p:txBody>
          <a:bodyPr/>
          <a:lstStyle/>
          <a:p>
            <a:fld id="{FC90A18A-17FE-B444-978C-E390924CF212}" type="slidenum">
              <a:rPr lang="ja-JP" altLang="en-US" smtClean="0"/>
              <a:pPr/>
              <a:t>18</a:t>
            </a:fld>
            <a:endParaRPr lang="ja-JP" altLang="en-US"/>
          </a:p>
        </p:txBody>
      </p:sp>
      <p:pic>
        <p:nvPicPr>
          <p:cNvPr id="1029" name="Picture 5" descr="http://www.beverage.co.jp/company/news/news/2006102301/namatyasyabu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8500" y="2516801"/>
            <a:ext cx="4125671" cy="28178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4788613" y="1579283"/>
            <a:ext cx="3905446"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kumimoji="1" lang="ja-JP" altLang="en-US" sz="3600" dirty="0" smtClean="0"/>
              <a:t>生茶</a:t>
            </a:r>
            <a:r>
              <a:rPr kumimoji="1" lang="en-US" altLang="ja-JP" sz="3600" dirty="0" smtClean="0"/>
              <a:t>×</a:t>
            </a:r>
            <a:r>
              <a:rPr lang="ja-JP" altLang="en-US" sz="3600" dirty="0" smtClean="0"/>
              <a:t>ミツカン</a:t>
            </a:r>
            <a:endParaRPr kumimoji="1" lang="ja-JP" altLang="en-US" sz="3600" dirty="0"/>
          </a:p>
        </p:txBody>
      </p:sp>
      <p:pic>
        <p:nvPicPr>
          <p:cNvPr id="1031" name="Picture 7" descr="http://www.suntory.co.jp/news/2008/l_img/l_1027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215" y="2960925"/>
            <a:ext cx="3229356" cy="226421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460012" y="1579283"/>
            <a:ext cx="3537986" cy="107721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pPr algn="ctr"/>
            <a:r>
              <a:rPr kumimoji="1" lang="ja-JP" altLang="en-US" sz="3200" dirty="0" smtClean="0"/>
              <a:t>チョコレート</a:t>
            </a:r>
            <a:endParaRPr kumimoji="1" lang="en-US" altLang="ja-JP" sz="3200" dirty="0" smtClean="0"/>
          </a:p>
          <a:p>
            <a:pPr algn="ctr"/>
            <a:r>
              <a:rPr lang="ja-JP" altLang="en-US" sz="3200" dirty="0"/>
              <a:t>　</a:t>
            </a:r>
            <a:r>
              <a:rPr lang="ja-JP" altLang="en-US" sz="3200" dirty="0" smtClean="0"/>
              <a:t>　</a:t>
            </a:r>
            <a:r>
              <a:rPr kumimoji="1" lang="en-US" altLang="ja-JP" sz="3200" dirty="0" smtClean="0"/>
              <a:t>×</a:t>
            </a:r>
            <a:r>
              <a:rPr lang="ja-JP" altLang="en-US" sz="3200" dirty="0"/>
              <a:t>ウイスキー</a:t>
            </a:r>
            <a:endParaRPr kumimoji="1" lang="ja-JP" altLang="en-US" sz="3200" dirty="0"/>
          </a:p>
        </p:txBody>
      </p:sp>
      <p:sp>
        <p:nvSpPr>
          <p:cNvPr id="10" name="角丸四角形 9"/>
          <p:cNvSpPr/>
          <p:nvPr/>
        </p:nvSpPr>
        <p:spPr>
          <a:xfrm>
            <a:off x="791671" y="5225143"/>
            <a:ext cx="7773657" cy="936754"/>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t="100000" r="100000"/>
            </a:path>
            <a:tileRect l="-100000" b="-100000"/>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3600" dirty="0" smtClean="0"/>
              <a:t>消費者</a:t>
            </a:r>
            <a:r>
              <a:rPr lang="ja-JP" altLang="en-US" sz="3600" dirty="0" smtClean="0"/>
              <a:t>が新しさを感じる組み合わせ</a:t>
            </a:r>
            <a:endParaRPr kumimoji="1" lang="en-US" altLang="ja-JP" sz="3600" dirty="0" smtClean="0"/>
          </a:p>
        </p:txBody>
      </p:sp>
      <p:pic>
        <p:nvPicPr>
          <p:cNvPr id="1032" name="Picture 8" descr="C:\Users\PC User\AppData\Local\Microsoft\Windows\Temporary Internet Files\Content.IE5\2MAWIZQB\MC900440035[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17870" y="3008031"/>
            <a:ext cx="2309372" cy="1633667"/>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5143500" y="6002407"/>
            <a:ext cx="1757956" cy="707886"/>
          </a:xfrm>
          <a:prstGeom prst="rect">
            <a:avLst/>
          </a:prstGeom>
          <a:noFill/>
        </p:spPr>
        <p:txBody>
          <a:bodyPr wrap="square" rtlCol="0">
            <a:spAutoFit/>
          </a:bodyPr>
          <a:lstStyle/>
          <a:p>
            <a:r>
              <a:rPr kumimoji="1" lang="ja-JP" altLang="en-US" sz="4000" dirty="0" smtClean="0">
                <a:solidFill>
                  <a:srgbClr val="FF0000"/>
                </a:solidFill>
              </a:rPr>
              <a:t>新奇性</a:t>
            </a:r>
            <a:endParaRPr kumimoji="1" lang="ja-JP" altLang="en-US" sz="4000" dirty="0">
              <a:solidFill>
                <a:srgbClr val="FF0000"/>
              </a:solidFill>
            </a:endParaRPr>
          </a:p>
        </p:txBody>
      </p:sp>
      <p:sp>
        <p:nvSpPr>
          <p:cNvPr id="13" name="右矢印 12"/>
          <p:cNvSpPr/>
          <p:nvPr/>
        </p:nvSpPr>
        <p:spPr>
          <a:xfrm>
            <a:off x="4040997" y="6002407"/>
            <a:ext cx="1054813" cy="588893"/>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26801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最適刺激水準</a:t>
            </a:r>
            <a:endParaRPr lang="ja-JP" altLang="en-US" dirty="0"/>
          </a:p>
        </p:txBody>
      </p:sp>
      <p:sp>
        <p:nvSpPr>
          <p:cNvPr id="5" name="テキスト ボックス 4"/>
          <p:cNvSpPr txBox="1"/>
          <p:nvPr/>
        </p:nvSpPr>
        <p:spPr>
          <a:xfrm>
            <a:off x="418713" y="2605329"/>
            <a:ext cx="8280916" cy="892552"/>
          </a:xfrm>
          <a:prstGeom prst="rect">
            <a:avLst/>
          </a:prstGeom>
          <a:solidFill>
            <a:schemeClr val="bg1"/>
          </a:solidFill>
          <a:ln w="88900" cap="sq" cmpd="sng" algn="ctr">
            <a:solidFill>
              <a:schemeClr val="accent2"/>
            </a:solidFill>
            <a:prstDash val="solid"/>
            <a:miter lim="800000"/>
            <a:headEnd type="none" w="med" len="med"/>
            <a:tailEnd type="none" w="med" len="med"/>
          </a:ln>
        </p:spPr>
        <p:txBody>
          <a:bodyPr wrap="square" rtlCol="0">
            <a:spAutoFit/>
          </a:bodyPr>
          <a:lstStyle/>
          <a:p>
            <a:r>
              <a:rPr kumimoji="1" lang="ja-JP" altLang="en-US" sz="2800" dirty="0" smtClean="0"/>
              <a:t>個人が快適に感じる感覚的刺激の程度</a:t>
            </a:r>
            <a:endParaRPr kumimoji="1" lang="en-US" altLang="ja-JP" sz="2800" dirty="0" smtClean="0"/>
          </a:p>
          <a:p>
            <a:r>
              <a:rPr lang="ja-JP" altLang="en-US" sz="2400" dirty="0"/>
              <a:t>　</a:t>
            </a:r>
            <a:r>
              <a:rPr lang="ja-JP" altLang="en-US" sz="2400" dirty="0" smtClean="0"/>
              <a:t>　　　　　　　　　　　　　　　</a:t>
            </a:r>
            <a:r>
              <a:rPr kumimoji="1" lang="ja-JP" altLang="en-US" sz="2400" dirty="0" smtClean="0"/>
              <a:t>（</a:t>
            </a:r>
            <a:r>
              <a:rPr kumimoji="1" lang="en-US" altLang="ja-JP" sz="2400" dirty="0" err="1" smtClean="0"/>
              <a:t>Rerlyme</a:t>
            </a:r>
            <a:r>
              <a:rPr kumimoji="1" lang="en-US" altLang="ja-JP" sz="2400" dirty="0" smtClean="0"/>
              <a:t> 1960, Fiske and </a:t>
            </a:r>
            <a:r>
              <a:rPr kumimoji="1" lang="en-US" altLang="ja-JP" sz="2400" dirty="0" err="1" smtClean="0"/>
              <a:t>Maddi</a:t>
            </a:r>
            <a:r>
              <a:rPr kumimoji="1" lang="en-US" altLang="ja-JP" sz="2400" dirty="0" smtClean="0"/>
              <a:t> 1961)</a:t>
            </a:r>
            <a:endParaRPr kumimoji="1" lang="ja-JP" altLang="en-US" sz="2400" dirty="0"/>
          </a:p>
        </p:txBody>
      </p:sp>
      <p:sp>
        <p:nvSpPr>
          <p:cNvPr id="7" name="テキスト ボックス 6"/>
          <p:cNvSpPr txBox="1"/>
          <p:nvPr/>
        </p:nvSpPr>
        <p:spPr>
          <a:xfrm>
            <a:off x="457200" y="2059499"/>
            <a:ext cx="2646878" cy="584775"/>
          </a:xfrm>
          <a:prstGeom prst="rect">
            <a:avLst/>
          </a:prstGeom>
          <a:noFill/>
        </p:spPr>
        <p:txBody>
          <a:bodyPr wrap="none" rtlCol="0">
            <a:spAutoFit/>
          </a:bodyPr>
          <a:lstStyle/>
          <a:p>
            <a:r>
              <a:rPr kumimoji="1" lang="ja-JP" altLang="en-US" sz="3200" dirty="0" smtClean="0"/>
              <a:t>最適刺激水準</a:t>
            </a:r>
            <a:endParaRPr kumimoji="1" lang="ja-JP" altLang="en-US" sz="3200" dirty="0"/>
          </a:p>
        </p:txBody>
      </p:sp>
      <p:sp>
        <p:nvSpPr>
          <p:cNvPr id="8" name="テキスト ボックス 7"/>
          <p:cNvSpPr txBox="1"/>
          <p:nvPr/>
        </p:nvSpPr>
        <p:spPr>
          <a:xfrm>
            <a:off x="384307" y="1405438"/>
            <a:ext cx="6761587" cy="523220"/>
          </a:xfrm>
          <a:prstGeom prst="rect">
            <a:avLst/>
          </a:prstGeom>
          <a:noFill/>
        </p:spPr>
        <p:txBody>
          <a:bodyPr wrap="none" rtlCol="0">
            <a:spAutoFit/>
          </a:bodyPr>
          <a:lstStyle/>
          <a:p>
            <a:r>
              <a:rPr lang="ja-JP" altLang="en-US" sz="2800" dirty="0" smtClean="0"/>
              <a:t>「楽しい」などの肯定的な感情を持つとき・・・</a:t>
            </a:r>
            <a:endParaRPr kumimoji="1" lang="ja-JP" altLang="en-US" sz="2800" dirty="0"/>
          </a:p>
        </p:txBody>
      </p:sp>
      <p:sp>
        <p:nvSpPr>
          <p:cNvPr id="10" name="テキスト ボックス 9"/>
          <p:cNvSpPr txBox="1"/>
          <p:nvPr/>
        </p:nvSpPr>
        <p:spPr>
          <a:xfrm>
            <a:off x="408984" y="3795320"/>
            <a:ext cx="8289097" cy="2677656"/>
          </a:xfrm>
          <a:prstGeom prst="rect">
            <a:avLst/>
          </a:prstGeom>
          <a:noFill/>
          <a:ln w="88900" cap="flat" cmpd="sng" algn="ctr">
            <a:solidFill>
              <a:srgbClr val="0012C0"/>
            </a:solidFill>
            <a:prstDash val="solid"/>
            <a:miter lim="800000"/>
            <a:headEnd type="none" w="med" len="med"/>
            <a:tailEnd type="none" w="med" len="med"/>
          </a:ln>
        </p:spPr>
        <p:txBody>
          <a:bodyPr wrap="square" rtlCol="0">
            <a:spAutoFit/>
          </a:bodyPr>
          <a:lstStyle/>
          <a:p>
            <a:r>
              <a:rPr lang="ja-JP" altLang="en-US" sz="2800" dirty="0" smtClean="0"/>
              <a:t>人は刺激に対する程度</a:t>
            </a:r>
            <a:r>
              <a:rPr lang="ja-JP" altLang="en-US" sz="2800" dirty="0"/>
              <a:t>もしく</a:t>
            </a:r>
            <a:r>
              <a:rPr lang="ja-JP" altLang="en-US" sz="2800" dirty="0" smtClean="0"/>
              <a:t>は選好される水準を持ち、刺激がその最適水準を上回れば刺激を減らすよう試みられ、</a:t>
            </a:r>
            <a:endParaRPr lang="en-US" altLang="ja-JP" sz="2800" dirty="0" smtClean="0"/>
          </a:p>
          <a:p>
            <a:r>
              <a:rPr lang="ja-JP" altLang="en-US" sz="2800" dirty="0" smtClean="0"/>
              <a:t>刺激が最適水準を下回れば飽きや退屈の状態となる。</a:t>
            </a:r>
            <a:endParaRPr lang="en-US" altLang="ja-JP" sz="2800" dirty="0" smtClean="0"/>
          </a:p>
          <a:p>
            <a:r>
              <a:rPr lang="ja-JP" altLang="en-US" sz="2800" dirty="0" smtClean="0"/>
              <a:t>刺激を増やすために新奇な刺激や複雑な刺激を求める行動がとられる。</a:t>
            </a:r>
            <a:r>
              <a:rPr lang="ja-JP" altLang="en-US" sz="2400" dirty="0" smtClean="0"/>
              <a:t>　　　　　　　　　</a:t>
            </a:r>
            <a:r>
              <a:rPr lang="en-US" altLang="ja-JP" sz="2400" dirty="0" smtClean="0"/>
              <a:t>(Hoyer and </a:t>
            </a:r>
            <a:r>
              <a:rPr lang="en-US" altLang="ja-JP" sz="2400" dirty="0" err="1" smtClean="0"/>
              <a:t>Redgway</a:t>
            </a:r>
            <a:r>
              <a:rPr lang="en-US" altLang="ja-JP" sz="2400" dirty="0" smtClean="0"/>
              <a:t> 1984)</a:t>
            </a:r>
            <a:endParaRPr lang="ja-JP" altLang="en-US" sz="2400" dirty="0"/>
          </a:p>
        </p:txBody>
      </p:sp>
      <p:sp>
        <p:nvSpPr>
          <p:cNvPr id="9" name="スライド番号プレースホルダ 8"/>
          <p:cNvSpPr>
            <a:spLocks noGrp="1"/>
          </p:cNvSpPr>
          <p:nvPr>
            <p:ph type="sldNum" sz="quarter" idx="12"/>
          </p:nvPr>
        </p:nvSpPr>
        <p:spPr>
          <a:xfrm>
            <a:off x="6553200" y="6457948"/>
            <a:ext cx="2133600" cy="365125"/>
          </a:xfrm>
        </p:spPr>
        <p:txBody>
          <a:bodyPr/>
          <a:lstStyle/>
          <a:p>
            <a:fld id="{FC90A18A-17FE-B444-978C-E390924CF212}" type="slidenum">
              <a:rPr lang="ja-JP" altLang="en-US" smtClean="0"/>
              <a:pPr/>
              <a:t>19</a:t>
            </a:fld>
            <a:endParaRPr lang="ja-JP" altLang="en-US"/>
          </a:p>
        </p:txBody>
      </p:sp>
      <p:pic>
        <p:nvPicPr>
          <p:cNvPr id="11" name="図 10" descr="hyojo01_004smile.wmf"/>
          <p:cNvPicPr>
            <a:picLocks noChangeAspect="1"/>
          </p:cNvPicPr>
          <p:nvPr/>
        </p:nvPicPr>
        <p:blipFill>
          <a:blip r:embed="rId3"/>
          <a:stretch>
            <a:fillRect/>
          </a:stretch>
        </p:blipFill>
        <p:spPr>
          <a:xfrm>
            <a:off x="7112028" y="834635"/>
            <a:ext cx="1306770" cy="164012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研究の流れ</a:t>
            </a:r>
            <a:endParaRPr lang="ja-JP" altLang="en-US" b="1" dirty="0"/>
          </a:p>
        </p:txBody>
      </p:sp>
      <p:sp>
        <p:nvSpPr>
          <p:cNvPr id="3" name="コンテンツ プレースホルダ 2"/>
          <p:cNvSpPr>
            <a:spLocks noGrp="1"/>
          </p:cNvSpPr>
          <p:nvPr>
            <p:ph idx="1"/>
          </p:nvPr>
        </p:nvSpPr>
        <p:spPr>
          <a:ln w="190500" cap="sq" cmpd="thinThick">
            <a:solidFill>
              <a:schemeClr val="tx1"/>
            </a:solidFill>
            <a:bevel/>
          </a:ln>
        </p:spPr>
        <p:txBody>
          <a:bodyPr>
            <a:normAutofit lnSpcReduction="10000"/>
          </a:bodyPr>
          <a:lstStyle/>
          <a:p>
            <a:pPr>
              <a:buNone/>
            </a:pPr>
            <a:endParaRPr lang="en-US" altLang="ja-JP" sz="2400" dirty="0" smtClean="0">
              <a:latin typeface="+mn-ea"/>
            </a:endParaRPr>
          </a:p>
          <a:p>
            <a:pPr>
              <a:buNone/>
            </a:pPr>
            <a:r>
              <a:rPr lang="ja-JP" altLang="en-US" sz="6000" dirty="0" smtClean="0">
                <a:latin typeface="+mn-ea"/>
              </a:rPr>
              <a:t>　　・</a:t>
            </a:r>
            <a:r>
              <a:rPr lang="ja-JP" altLang="en-US" sz="6000" b="1" dirty="0" smtClean="0"/>
              <a:t>問題意識</a:t>
            </a:r>
            <a:endParaRPr lang="en-US" altLang="ja-JP" sz="6000" b="1" dirty="0" smtClean="0"/>
          </a:p>
          <a:p>
            <a:pPr>
              <a:buNone/>
            </a:pPr>
            <a:r>
              <a:rPr lang="ja-JP" altLang="en-US" sz="6000" dirty="0" smtClean="0"/>
              <a:t>　　・研究目的</a:t>
            </a:r>
            <a:endParaRPr lang="en-US" altLang="ja-JP" sz="6000" dirty="0" smtClean="0"/>
          </a:p>
          <a:p>
            <a:pPr>
              <a:buNone/>
            </a:pPr>
            <a:r>
              <a:rPr lang="ja-JP" altLang="en-US" sz="6000" dirty="0" smtClean="0"/>
              <a:t>　　・仮説の導出</a:t>
            </a:r>
            <a:endParaRPr lang="en-US" altLang="ja-JP" sz="6000" dirty="0" smtClean="0"/>
          </a:p>
          <a:p>
            <a:pPr>
              <a:buNone/>
            </a:pPr>
            <a:r>
              <a:rPr lang="ja-JP" altLang="ja-JP" sz="6000" dirty="0" smtClean="0"/>
              <a:t>　</a:t>
            </a:r>
            <a:r>
              <a:rPr lang="ja-JP" altLang="en-US" sz="6000" dirty="0" smtClean="0"/>
              <a:t>　・仮説の検証</a:t>
            </a:r>
            <a:endParaRPr lang="ja-JP" altLang="en-US" sz="6000" dirty="0"/>
          </a:p>
        </p:txBody>
      </p:sp>
      <p:sp>
        <p:nvSpPr>
          <p:cNvPr id="11" name="スライド番号プレースホルダ 10"/>
          <p:cNvSpPr>
            <a:spLocks noGrp="1"/>
          </p:cNvSpPr>
          <p:nvPr>
            <p:ph type="sldNum" sz="quarter" idx="12"/>
          </p:nvPr>
        </p:nvSpPr>
        <p:spPr/>
        <p:txBody>
          <a:bodyPr/>
          <a:lstStyle/>
          <a:p>
            <a:fld id="{E7B2787F-353C-6947-A75E-F4EFD4C27BD0}" type="slidenum">
              <a:rPr lang="ja-JP" altLang="en-US" smtClean="0"/>
              <a:pPr/>
              <a:t>2</a:t>
            </a:fld>
            <a:endParaRPr lang="ja-JP" altLang="en-US"/>
          </a:p>
        </p:txBody>
      </p:sp>
      <p:sp>
        <p:nvSpPr>
          <p:cNvPr id="4" name="テキスト ボックス 3"/>
          <p:cNvSpPr txBox="1"/>
          <p:nvPr/>
        </p:nvSpPr>
        <p:spPr>
          <a:xfrm>
            <a:off x="662464" y="1464191"/>
            <a:ext cx="1018227" cy="2092881"/>
          </a:xfrm>
          <a:prstGeom prst="rect">
            <a:avLst/>
          </a:prstGeom>
          <a:noFill/>
        </p:spPr>
        <p:txBody>
          <a:bodyPr wrap="none" rtlCol="0">
            <a:spAutoFit/>
          </a:bodyPr>
          <a:lstStyle/>
          <a:p>
            <a:r>
              <a:rPr kumimoji="1" lang="en-US" altLang="ja-JP" sz="13000" dirty="0" smtClean="0">
                <a:solidFill>
                  <a:schemeClr val="accent1"/>
                </a:solidFill>
              </a:rPr>
              <a:t>▶</a:t>
            </a:r>
            <a:endParaRPr kumimoji="1" lang="ja-JP" altLang="en-US" sz="13000" dirty="0">
              <a:solidFill>
                <a:schemeClr val="accent1"/>
              </a:solidFill>
            </a:endParaRPr>
          </a:p>
        </p:txBody>
      </p:sp>
      <p:sp>
        <p:nvSpPr>
          <p:cNvPr id="5" name="テキスト ボックス 4"/>
          <p:cNvSpPr txBox="1"/>
          <p:nvPr/>
        </p:nvSpPr>
        <p:spPr>
          <a:xfrm>
            <a:off x="3322776"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pic>
        <p:nvPicPr>
          <p:cNvPr id="7" name="図 6" descr="hyojo01_001think.wmf"/>
          <p:cNvPicPr>
            <a:picLocks noChangeAspect="1"/>
          </p:cNvPicPr>
          <p:nvPr/>
        </p:nvPicPr>
        <p:blipFill>
          <a:blip r:embed="rId3"/>
          <a:stretch>
            <a:fillRect/>
          </a:stretch>
        </p:blipFill>
        <p:spPr>
          <a:xfrm>
            <a:off x="6159500" y="3090863"/>
            <a:ext cx="2527300" cy="30353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2000" fill="hold" grpId="0" nodeType="afterEffect">
                                  <p:stCondLst>
                                    <p:cond delay="0"/>
                                  </p:stCondLst>
                                  <p:childTnLst>
                                    <p:anim calcmode="discrete" valueType="str">
                                      <p:cBhvr>
                                        <p:cTn id="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最適刺激水準</a:t>
            </a:r>
            <a:endParaRPr lang="ja-JP" altLang="en-US" dirty="0"/>
          </a:p>
        </p:txBody>
      </p:sp>
      <p:cxnSp>
        <p:nvCxnSpPr>
          <p:cNvPr id="5" name="直線コネクタ 4"/>
          <p:cNvCxnSpPr/>
          <p:nvPr/>
        </p:nvCxnSpPr>
        <p:spPr>
          <a:xfrm>
            <a:off x="1654961" y="3976606"/>
            <a:ext cx="6209324" cy="1588"/>
          </a:xfrm>
          <a:prstGeom prst="line">
            <a:avLst/>
          </a:prstGeom>
          <a:ln w="508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直線コネクタ 6"/>
          <p:cNvCxnSpPr/>
          <p:nvPr/>
        </p:nvCxnSpPr>
        <p:spPr>
          <a:xfrm rot="5400000">
            <a:off x="-620849" y="3863181"/>
            <a:ext cx="4525963" cy="1588"/>
          </a:xfrm>
          <a:prstGeom prst="line">
            <a:avLst/>
          </a:prstGeom>
          <a:ln w="50800">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1059858" y="1562509"/>
            <a:ext cx="415498" cy="369332"/>
          </a:xfrm>
          <a:prstGeom prst="rect">
            <a:avLst/>
          </a:prstGeom>
          <a:noFill/>
        </p:spPr>
        <p:txBody>
          <a:bodyPr wrap="none" rtlCol="0">
            <a:spAutoFit/>
          </a:bodyPr>
          <a:lstStyle/>
          <a:p>
            <a:r>
              <a:rPr kumimoji="1" lang="ja-JP" altLang="en-US" dirty="0" smtClean="0">
                <a:solidFill>
                  <a:schemeClr val="accent2"/>
                </a:solidFill>
              </a:rPr>
              <a:t>快</a:t>
            </a:r>
            <a:endParaRPr kumimoji="1" lang="ja-JP" altLang="en-US" dirty="0">
              <a:solidFill>
                <a:schemeClr val="accent2"/>
              </a:solidFill>
            </a:endParaRPr>
          </a:p>
        </p:txBody>
      </p:sp>
      <p:sp>
        <p:nvSpPr>
          <p:cNvPr id="10" name="テキスト ボックス 9"/>
          <p:cNvSpPr txBox="1"/>
          <p:nvPr/>
        </p:nvSpPr>
        <p:spPr>
          <a:xfrm>
            <a:off x="975006" y="3809816"/>
            <a:ext cx="646331" cy="369332"/>
          </a:xfrm>
          <a:prstGeom prst="rect">
            <a:avLst/>
          </a:prstGeom>
          <a:noFill/>
        </p:spPr>
        <p:txBody>
          <a:bodyPr wrap="none" rtlCol="0">
            <a:spAutoFit/>
          </a:bodyPr>
          <a:lstStyle/>
          <a:p>
            <a:r>
              <a:rPr lang="ja-JP" altLang="en-US" dirty="0" smtClean="0">
                <a:solidFill>
                  <a:schemeClr val="accent3"/>
                </a:solidFill>
              </a:rPr>
              <a:t>中性</a:t>
            </a:r>
            <a:endParaRPr kumimoji="1" lang="ja-JP" altLang="en-US" dirty="0">
              <a:solidFill>
                <a:schemeClr val="accent3"/>
              </a:solidFill>
            </a:endParaRPr>
          </a:p>
        </p:txBody>
      </p:sp>
      <p:sp>
        <p:nvSpPr>
          <p:cNvPr id="11" name="テキスト ボックス 10"/>
          <p:cNvSpPr txBox="1"/>
          <p:nvPr/>
        </p:nvSpPr>
        <p:spPr>
          <a:xfrm>
            <a:off x="1000680" y="5823753"/>
            <a:ext cx="646331" cy="369332"/>
          </a:xfrm>
          <a:prstGeom prst="rect">
            <a:avLst/>
          </a:prstGeom>
          <a:noFill/>
        </p:spPr>
        <p:txBody>
          <a:bodyPr wrap="none" rtlCol="0">
            <a:spAutoFit/>
          </a:bodyPr>
          <a:lstStyle/>
          <a:p>
            <a:r>
              <a:rPr kumimoji="1" lang="ja-JP" altLang="en-US" dirty="0" smtClean="0">
                <a:solidFill>
                  <a:schemeClr val="accent1"/>
                </a:solidFill>
              </a:rPr>
              <a:t>不快</a:t>
            </a:r>
            <a:endParaRPr kumimoji="1" lang="ja-JP" altLang="en-US" dirty="0">
              <a:solidFill>
                <a:schemeClr val="accent1"/>
              </a:solidFill>
            </a:endParaRPr>
          </a:p>
        </p:txBody>
      </p:sp>
      <p:sp>
        <p:nvSpPr>
          <p:cNvPr id="12" name="テキスト ボックス 11"/>
          <p:cNvSpPr txBox="1"/>
          <p:nvPr/>
        </p:nvSpPr>
        <p:spPr>
          <a:xfrm>
            <a:off x="7598268" y="4084836"/>
            <a:ext cx="1107996" cy="369332"/>
          </a:xfrm>
          <a:prstGeom prst="rect">
            <a:avLst/>
          </a:prstGeom>
          <a:noFill/>
        </p:spPr>
        <p:txBody>
          <a:bodyPr wrap="none" rtlCol="0">
            <a:spAutoFit/>
          </a:bodyPr>
          <a:lstStyle/>
          <a:p>
            <a:r>
              <a:rPr kumimoji="1" lang="ja-JP" altLang="en-US" dirty="0" smtClean="0"/>
              <a:t>刺激水準</a:t>
            </a:r>
            <a:endParaRPr kumimoji="1" lang="ja-JP" altLang="en-US" dirty="0"/>
          </a:p>
        </p:txBody>
      </p:sp>
      <p:cxnSp>
        <p:nvCxnSpPr>
          <p:cNvPr id="14" name="直線コネクタ 13"/>
          <p:cNvCxnSpPr/>
          <p:nvPr/>
        </p:nvCxnSpPr>
        <p:spPr>
          <a:xfrm rot="5400000">
            <a:off x="2305776" y="3741898"/>
            <a:ext cx="4592094" cy="1588"/>
          </a:xfrm>
          <a:prstGeom prst="line">
            <a:avLst/>
          </a:pr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cxnSp>
      <p:sp>
        <p:nvSpPr>
          <p:cNvPr id="40" name="フリーフォーム 39"/>
          <p:cNvSpPr/>
          <p:nvPr/>
        </p:nvSpPr>
        <p:spPr>
          <a:xfrm>
            <a:off x="1757597" y="1609874"/>
            <a:ext cx="5580695" cy="4213880"/>
          </a:xfrm>
          <a:custGeom>
            <a:avLst/>
            <a:gdLst>
              <a:gd name="connsiteX0" fmla="*/ 0 w 5580695"/>
              <a:gd name="connsiteY0" fmla="*/ 4162583 h 4201066"/>
              <a:gd name="connsiteX1" fmla="*/ 2835250 w 5580695"/>
              <a:gd name="connsiteY1" fmla="*/ 6414 h 4201066"/>
              <a:gd name="connsiteX2" fmla="*/ 5580695 w 5580695"/>
              <a:gd name="connsiteY2" fmla="*/ 4201066 h 4201066"/>
              <a:gd name="connsiteX3" fmla="*/ 5580695 w 5580695"/>
              <a:gd name="connsiteY3" fmla="*/ 4201066 h 4201066"/>
            </a:gdLst>
            <a:ahLst/>
            <a:cxnLst>
              <a:cxn ang="0">
                <a:pos x="connsiteX0" y="connsiteY0"/>
              </a:cxn>
              <a:cxn ang="0">
                <a:pos x="connsiteX1" y="connsiteY1"/>
              </a:cxn>
              <a:cxn ang="0">
                <a:pos x="connsiteX2" y="connsiteY2"/>
              </a:cxn>
              <a:cxn ang="0">
                <a:pos x="connsiteX3" y="connsiteY3"/>
              </a:cxn>
            </a:cxnLst>
            <a:rect l="l" t="t" r="r" b="b"/>
            <a:pathLst>
              <a:path w="5580695" h="4201066">
                <a:moveTo>
                  <a:pt x="0" y="4162583"/>
                </a:moveTo>
                <a:cubicBezTo>
                  <a:pt x="952567" y="2081291"/>
                  <a:pt x="1905134" y="0"/>
                  <a:pt x="2835250" y="6414"/>
                </a:cubicBezTo>
                <a:cubicBezTo>
                  <a:pt x="3765366" y="12828"/>
                  <a:pt x="5580695" y="4201066"/>
                  <a:pt x="5580695" y="4201066"/>
                </a:cubicBezTo>
                <a:lnTo>
                  <a:pt x="5580695" y="4201066"/>
                </a:lnTo>
              </a:path>
            </a:pathLst>
          </a:custGeom>
          <a:ln w="50800">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41" name="テキスト ボックス 40"/>
          <p:cNvSpPr txBox="1"/>
          <p:nvPr/>
        </p:nvSpPr>
        <p:spPr>
          <a:xfrm>
            <a:off x="3784616" y="6144454"/>
            <a:ext cx="1723549" cy="400110"/>
          </a:xfrm>
          <a:prstGeom prst="rect">
            <a:avLst/>
          </a:prstGeom>
          <a:noFill/>
        </p:spPr>
        <p:txBody>
          <a:bodyPr wrap="none" rtlCol="0">
            <a:spAutoFit/>
          </a:bodyPr>
          <a:lstStyle/>
          <a:p>
            <a:r>
              <a:rPr kumimoji="1" lang="ja-JP" altLang="en-US" sz="2000" dirty="0" smtClean="0"/>
              <a:t>最適刺激水準</a:t>
            </a:r>
            <a:endParaRPr kumimoji="1" lang="ja-JP" altLang="en-US" sz="2000" dirty="0"/>
          </a:p>
        </p:txBody>
      </p:sp>
      <p:sp>
        <p:nvSpPr>
          <p:cNvPr id="15" name="太陽 14"/>
          <p:cNvSpPr/>
          <p:nvPr/>
        </p:nvSpPr>
        <p:spPr>
          <a:xfrm>
            <a:off x="525999" y="1532906"/>
            <a:ext cx="444056" cy="481038"/>
          </a:xfrm>
          <a:prstGeom prst="sun">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雲 15"/>
          <p:cNvSpPr/>
          <p:nvPr/>
        </p:nvSpPr>
        <p:spPr>
          <a:xfrm>
            <a:off x="457200" y="3809816"/>
            <a:ext cx="517806" cy="369332"/>
          </a:xfrm>
          <a:prstGeom prst="cloud">
            <a:avLst/>
          </a:prstGeom>
          <a:solidFill>
            <a:schemeClr val="bg1">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稲妻 16"/>
          <p:cNvSpPr/>
          <p:nvPr/>
        </p:nvSpPr>
        <p:spPr>
          <a:xfrm>
            <a:off x="559832" y="5772441"/>
            <a:ext cx="517806" cy="525950"/>
          </a:xfrm>
          <a:prstGeom prst="lightningBolt">
            <a:avLst/>
          </a:prstGeom>
          <a:solidFill>
            <a:schemeClr val="accent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5721822" y="795309"/>
            <a:ext cx="3288012" cy="1908215"/>
          </a:xfrm>
          <a:prstGeom prst="rect">
            <a:avLst/>
          </a:prstGeom>
          <a:noFill/>
          <a:ln w="50800" cap="sq">
            <a:solidFill>
              <a:schemeClr val="accent4"/>
            </a:solidFill>
            <a:prstDash val="dash"/>
          </a:ln>
        </p:spPr>
        <p:txBody>
          <a:bodyPr wrap="square" rtlCol="0">
            <a:spAutoFit/>
          </a:bodyPr>
          <a:lstStyle/>
          <a:p>
            <a:r>
              <a:rPr kumimoji="1" lang="ja-JP" altLang="en-US" sz="2000" b="1" dirty="0" smtClean="0"/>
              <a:t>刺激が強すぎても、弱すぎても</a:t>
            </a:r>
            <a:r>
              <a:rPr lang="ja-JP" altLang="en-US" sz="2000" b="1" dirty="0" smtClean="0"/>
              <a:t>人は不快に感じる。</a:t>
            </a:r>
            <a:endParaRPr lang="en-US" altLang="ja-JP" sz="2000" b="1" dirty="0" smtClean="0"/>
          </a:p>
          <a:p>
            <a:r>
              <a:rPr kumimoji="1" lang="ja-JP" altLang="en-US" sz="2000" b="1" dirty="0" smtClean="0"/>
              <a:t>中程度の刺激を受けたとき</a:t>
            </a:r>
            <a:endParaRPr kumimoji="1" lang="en-US" altLang="ja-JP" sz="2000" b="1" dirty="0" smtClean="0"/>
          </a:p>
          <a:p>
            <a:r>
              <a:rPr lang="ja-JP" altLang="en-US" sz="2000" b="1" dirty="0" smtClean="0"/>
              <a:t>最も</a:t>
            </a:r>
            <a:r>
              <a:rPr lang="ja-JP" altLang="en-US" sz="2000" b="1" u="sng" dirty="0" smtClean="0"/>
              <a:t>肯定的な感情</a:t>
            </a:r>
            <a:r>
              <a:rPr lang="ja-JP" altLang="en-US" sz="2000" b="1" dirty="0" smtClean="0"/>
              <a:t>、</a:t>
            </a:r>
            <a:endParaRPr lang="en-US" altLang="ja-JP" sz="2000" b="1" dirty="0" smtClean="0"/>
          </a:p>
          <a:p>
            <a:r>
              <a:rPr lang="ja-JP" altLang="en-US" sz="2000" b="1" dirty="0" smtClean="0"/>
              <a:t>快</a:t>
            </a:r>
            <a:r>
              <a:rPr kumimoji="1" lang="ja-JP" altLang="en-US" sz="2000" b="1" dirty="0" smtClean="0"/>
              <a:t>につながる。</a:t>
            </a:r>
            <a:endParaRPr kumimoji="1" lang="en-US" altLang="ja-JP" sz="2000" b="1" dirty="0" smtClean="0"/>
          </a:p>
          <a:p>
            <a:endParaRPr kumimoji="1" lang="ja-JP" altLang="en-US" dirty="0"/>
          </a:p>
        </p:txBody>
      </p:sp>
      <p:sp>
        <p:nvSpPr>
          <p:cNvPr id="19" name="正方形/長方形 18"/>
          <p:cNvSpPr/>
          <p:nvPr/>
        </p:nvSpPr>
        <p:spPr>
          <a:xfrm>
            <a:off x="3848758" y="1391982"/>
            <a:ext cx="1526672" cy="4735757"/>
          </a:xfrm>
          <a:prstGeom prst="rect">
            <a:avLst/>
          </a:prstGeom>
          <a:noFill/>
          <a:ln w="44450">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0" name="直線コネクタ 19"/>
          <p:cNvCxnSpPr/>
          <p:nvPr/>
        </p:nvCxnSpPr>
        <p:spPr>
          <a:xfrm rot="5400000" flipH="1" flipV="1">
            <a:off x="5285107" y="1507962"/>
            <a:ext cx="514203" cy="333556"/>
          </a:xfrm>
          <a:prstGeom prst="line">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cxnSp>
      <p:pic>
        <p:nvPicPr>
          <p:cNvPr id="24" name="図 23" descr="hyojo01_002idea.wmf"/>
          <p:cNvPicPr>
            <a:picLocks noChangeAspect="1"/>
          </p:cNvPicPr>
          <p:nvPr/>
        </p:nvPicPr>
        <p:blipFill>
          <a:blip r:embed="rId3"/>
          <a:stretch>
            <a:fillRect/>
          </a:stretch>
        </p:blipFill>
        <p:spPr>
          <a:xfrm>
            <a:off x="8171567" y="1907255"/>
            <a:ext cx="646068" cy="834369"/>
          </a:xfrm>
          <a:prstGeom prst="rect">
            <a:avLst/>
          </a:prstGeom>
        </p:spPr>
      </p:pic>
      <p:sp>
        <p:nvSpPr>
          <p:cNvPr id="21" name="スライド番号プレースホルダ 20"/>
          <p:cNvSpPr>
            <a:spLocks noGrp="1"/>
          </p:cNvSpPr>
          <p:nvPr>
            <p:ph type="sldNum" sz="quarter" idx="12"/>
          </p:nvPr>
        </p:nvSpPr>
        <p:spPr/>
        <p:txBody>
          <a:bodyPr/>
          <a:lstStyle/>
          <a:p>
            <a:fld id="{FC90A18A-17FE-B444-978C-E390924CF212}" type="slidenum">
              <a:rPr lang="ja-JP" altLang="en-US" smtClean="0"/>
              <a:pPr/>
              <a:t>20</a:t>
            </a:fld>
            <a:endParaRPr lang="ja-JP" altLang="en-US"/>
          </a:p>
        </p:txBody>
      </p:sp>
      <p:cxnSp>
        <p:nvCxnSpPr>
          <p:cNvPr id="23" name="直線コネクタ 22"/>
          <p:cNvCxnSpPr/>
          <p:nvPr/>
        </p:nvCxnSpPr>
        <p:spPr>
          <a:xfrm rot="16200000" flipH="1">
            <a:off x="7227572" y="2384638"/>
            <a:ext cx="949390" cy="207999"/>
          </a:xfrm>
          <a:prstGeom prst="line">
            <a:avLst/>
          </a:prstGeom>
          <a:ln w="3175">
            <a:solidFill>
              <a:schemeClr val="tx2"/>
            </a:solidFill>
          </a:ln>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7267729" y="2963333"/>
            <a:ext cx="1738877" cy="461665"/>
          </a:xfrm>
          <a:prstGeom prst="rect">
            <a:avLst/>
          </a:prstGeom>
          <a:noFill/>
        </p:spPr>
        <p:txBody>
          <a:bodyPr wrap="none" rtlCol="0">
            <a:spAutoFit/>
          </a:bodyPr>
          <a:lstStyle/>
          <a:p>
            <a:r>
              <a:rPr kumimoji="1" lang="ja-JP" altLang="en-US" sz="2400" u="sng" dirty="0" smtClean="0">
                <a:solidFill>
                  <a:schemeClr val="accent2"/>
                </a:solidFill>
              </a:rPr>
              <a:t>「楽しい」</a:t>
            </a:r>
            <a:r>
              <a:rPr kumimoji="1" lang="ja-JP" altLang="en-US" dirty="0" smtClean="0"/>
              <a:t>など</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グループ化 23"/>
          <p:cNvGrpSpPr/>
          <p:nvPr/>
        </p:nvGrpSpPr>
        <p:grpSpPr>
          <a:xfrm>
            <a:off x="805503" y="2768281"/>
            <a:ext cx="7003144" cy="2657933"/>
            <a:chOff x="1238864" y="2784712"/>
            <a:chExt cx="7003144" cy="2657933"/>
          </a:xfrm>
        </p:grpSpPr>
        <p:sp>
          <p:nvSpPr>
            <p:cNvPr id="6" name="テキスト ボックス 5"/>
            <p:cNvSpPr txBox="1"/>
            <p:nvPr/>
          </p:nvSpPr>
          <p:spPr>
            <a:xfrm>
              <a:off x="1988486" y="2784712"/>
              <a:ext cx="6253522" cy="1384995"/>
            </a:xfrm>
            <a:prstGeom prst="rect">
              <a:avLst/>
            </a:prstGeom>
            <a:noFill/>
            <a:ln w="88900" cap="flat" cmpd="sng" algn="ctr">
              <a:solidFill>
                <a:schemeClr val="tx1"/>
              </a:solidFill>
              <a:prstDash val="sysDash"/>
              <a:miter lim="800000"/>
              <a:headEnd type="none" w="med" len="med"/>
              <a:tailEnd type="none" w="med" len="med"/>
            </a:ln>
          </p:spPr>
          <p:txBody>
            <a:bodyPr wrap="square" rtlCol="0">
              <a:spAutoFit/>
            </a:bodyPr>
            <a:lstStyle/>
            <a:p>
              <a:r>
                <a:rPr lang="ja-JP" altLang="en-US" sz="2800" u="sng" dirty="0" smtClean="0">
                  <a:solidFill>
                    <a:srgbClr val="FF0000"/>
                  </a:solidFill>
                </a:rPr>
                <a:t>サービス</a:t>
              </a:r>
              <a:r>
                <a:rPr lang="ja-JP" altLang="en-US" sz="2800" dirty="0" smtClean="0"/>
                <a:t>を購入したことを前提に消費に伴う楽しさを研究対象としている。</a:t>
              </a:r>
              <a:endParaRPr lang="en-US" altLang="ja-JP" sz="2800" dirty="0" smtClean="0"/>
            </a:p>
            <a:p>
              <a:r>
                <a:rPr lang="ja-JP" altLang="en-US" sz="2800" dirty="0"/>
                <a:t>　</a:t>
              </a:r>
              <a:r>
                <a:rPr lang="ja-JP" altLang="en-US" sz="2800" dirty="0" smtClean="0"/>
                <a:t>　　　　　　　　　　　　　　　　</a:t>
              </a:r>
              <a:r>
                <a:rPr lang="ja-JP" altLang="en-US" sz="2400" dirty="0" smtClean="0"/>
                <a:t>（井上　２００７）　　　　　　　　　　　　　　　</a:t>
              </a:r>
              <a:endParaRPr lang="en-US" altLang="ja-JP" sz="2400" dirty="0"/>
            </a:p>
          </p:txBody>
        </p:sp>
        <p:sp>
          <p:nvSpPr>
            <p:cNvPr id="8" name="テキスト ボックス 7"/>
            <p:cNvSpPr txBox="1"/>
            <p:nvPr/>
          </p:nvSpPr>
          <p:spPr>
            <a:xfrm>
              <a:off x="1238864" y="4550093"/>
              <a:ext cx="6096001" cy="892552"/>
            </a:xfrm>
            <a:prstGeom prst="rect">
              <a:avLst/>
            </a:prstGeom>
            <a:noFill/>
            <a:ln w="88900" cap="flat" cmpd="sng" algn="ctr">
              <a:solidFill>
                <a:schemeClr val="tx1"/>
              </a:solidFill>
              <a:prstDash val="sysDash"/>
              <a:miter lim="800000"/>
              <a:headEnd type="none" w="med" len="med"/>
              <a:tailEnd type="none" w="med" len="med"/>
            </a:ln>
          </p:spPr>
          <p:txBody>
            <a:bodyPr wrap="square" rtlCol="0">
              <a:spAutoFit/>
            </a:bodyPr>
            <a:lstStyle/>
            <a:p>
              <a:r>
                <a:rPr lang="ja-JP" altLang="en-US" sz="2800" dirty="0" smtClean="0">
                  <a:solidFill>
                    <a:srgbClr val="FF0000"/>
                  </a:solidFill>
                </a:rPr>
                <a:t>“</a:t>
              </a:r>
              <a:r>
                <a:rPr lang="en-US" altLang="ja-JP" sz="2800" dirty="0" err="1" smtClean="0">
                  <a:solidFill>
                    <a:srgbClr val="FF0000"/>
                  </a:solidFill>
                </a:rPr>
                <a:t>Fantasy,feeling,fun</a:t>
              </a:r>
              <a:r>
                <a:rPr lang="ja-JP" altLang="en-US" sz="2800" dirty="0" smtClean="0">
                  <a:solidFill>
                    <a:srgbClr val="FF0000"/>
                  </a:solidFill>
                </a:rPr>
                <a:t>”</a:t>
              </a:r>
              <a:r>
                <a:rPr lang="ja-JP" altLang="en-US" sz="2800" dirty="0" smtClean="0"/>
                <a:t>を感じるサービス</a:t>
              </a:r>
              <a:endParaRPr lang="en-US" altLang="ja-JP" sz="2800" dirty="0" smtClean="0"/>
            </a:p>
            <a:p>
              <a:pPr algn="r"/>
              <a:r>
                <a:rPr lang="ja-JP" altLang="en-US" sz="2400" dirty="0" smtClean="0"/>
                <a:t>（</a:t>
              </a:r>
              <a:r>
                <a:rPr lang="en-US" altLang="ja-JP" sz="2400" dirty="0" smtClean="0"/>
                <a:t>Holbrook and Hirschman 1982</a:t>
              </a:r>
              <a:r>
                <a:rPr lang="ja-JP" altLang="en-US" sz="2400" dirty="0" smtClean="0"/>
                <a:t>）　　　　　　　　　　　　　</a:t>
              </a:r>
              <a:endParaRPr lang="en-US" altLang="ja-JP" sz="2400" dirty="0"/>
            </a:p>
          </p:txBody>
        </p:sp>
        <p:cxnSp>
          <p:nvCxnSpPr>
            <p:cNvPr id="12" name="カギ線コネクタ 11"/>
            <p:cNvCxnSpPr/>
            <p:nvPr/>
          </p:nvCxnSpPr>
          <p:spPr>
            <a:xfrm rot="5400000">
              <a:off x="953195" y="3503970"/>
              <a:ext cx="1536864" cy="533722"/>
            </a:xfrm>
            <a:prstGeom prst="bentConnector3">
              <a:avLst>
                <a:gd name="adj1" fmla="val -998"/>
              </a:avLst>
            </a:prstGeom>
            <a:ln>
              <a:tailEnd type="arrow"/>
            </a:ln>
          </p:spPr>
          <p:style>
            <a:lnRef idx="3">
              <a:schemeClr val="accent2"/>
            </a:lnRef>
            <a:fillRef idx="0">
              <a:schemeClr val="accent2"/>
            </a:fillRef>
            <a:effectRef idx="2">
              <a:schemeClr val="accent2"/>
            </a:effectRef>
            <a:fontRef idx="minor">
              <a:schemeClr val="tx1"/>
            </a:fontRef>
          </p:style>
        </p:cxnSp>
      </p:grpSp>
      <p:sp>
        <p:nvSpPr>
          <p:cNvPr id="2" name="タイトル 1"/>
          <p:cNvSpPr>
            <a:spLocks noGrp="1"/>
          </p:cNvSpPr>
          <p:nvPr>
            <p:ph type="title"/>
          </p:nvPr>
        </p:nvSpPr>
        <p:spPr/>
        <p:txBody>
          <a:bodyPr/>
          <a:lstStyle/>
          <a:p>
            <a:pPr algn="l"/>
            <a:r>
              <a:rPr lang="ja-JP" altLang="en-US" dirty="0" smtClean="0"/>
              <a:t>快楽的買い物行動</a:t>
            </a:r>
            <a:endParaRPr kumimoji="1" lang="ja-JP" altLang="en-US" dirty="0"/>
          </a:p>
        </p:txBody>
      </p:sp>
      <p:sp>
        <p:nvSpPr>
          <p:cNvPr id="4" name="スライド番号プレースホルダー 3"/>
          <p:cNvSpPr>
            <a:spLocks noGrp="1"/>
          </p:cNvSpPr>
          <p:nvPr>
            <p:ph type="sldNum" sz="quarter" idx="12"/>
          </p:nvPr>
        </p:nvSpPr>
        <p:spPr/>
        <p:txBody>
          <a:bodyPr/>
          <a:lstStyle/>
          <a:p>
            <a:fld id="{FC90A18A-17FE-B444-978C-E390924CF212}" type="slidenum">
              <a:rPr lang="ja-JP" altLang="en-US" smtClean="0"/>
              <a:pPr/>
              <a:t>21</a:t>
            </a:fld>
            <a:endParaRPr lang="ja-JP" altLang="en-US" dirty="0"/>
          </a:p>
        </p:txBody>
      </p:sp>
      <p:sp>
        <p:nvSpPr>
          <p:cNvPr id="23" name="角丸四角形 22"/>
          <p:cNvSpPr/>
          <p:nvPr/>
        </p:nvSpPr>
        <p:spPr>
          <a:xfrm>
            <a:off x="825910" y="1537722"/>
            <a:ext cx="2728451" cy="815748"/>
          </a:xfrm>
          <a:prstGeom prst="roundRect">
            <a:avLst/>
          </a:prstGeom>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3200" dirty="0" smtClean="0"/>
              <a:t>快楽消費</a:t>
            </a:r>
            <a:endParaRPr kumimoji="1" lang="ja-JP" altLang="en-US" sz="3200" dirty="0"/>
          </a:p>
        </p:txBody>
      </p:sp>
      <p:pic>
        <p:nvPicPr>
          <p:cNvPr id="1026" name="Picture 2" descr="C:\Users\PC User\AppData\Local\Microsoft\Windows\Temporary Internet Files\Content.IE5\00VBD76A\MC90043261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6364" y="1276181"/>
            <a:ext cx="1338829" cy="1338829"/>
          </a:xfrm>
          <a:prstGeom prst="rect">
            <a:avLst/>
          </a:prstGeom>
          <a:noFill/>
          <a:extLst>
            <a:ext uri="{909E8E84-426E-40dd-AFC4-6F175D3DCCD1}">
              <a14:hiddenFill xmlns:a14="http://schemas.microsoft.com/office/drawing/2010/main">
                <a:solidFill>
                  <a:srgbClr val="FFFFFF"/>
                </a:solidFill>
              </a14:hiddenFill>
            </a:ext>
          </a:extLst>
        </p:spPr>
      </p:pic>
      <p:sp>
        <p:nvSpPr>
          <p:cNvPr id="27" name="角丸四角形 26"/>
          <p:cNvSpPr/>
          <p:nvPr/>
        </p:nvSpPr>
        <p:spPr>
          <a:xfrm>
            <a:off x="5188974" y="1537722"/>
            <a:ext cx="3497826" cy="815748"/>
          </a:xfrm>
          <a:prstGeom prst="roundRect">
            <a:avLst/>
          </a:prstGeom>
          <a:gradFill flip="none" rotWithShape="1">
            <a:gsLst>
              <a:gs pos="0">
                <a:srgbClr val="6CFB25">
                  <a:tint val="66000"/>
                  <a:satMod val="160000"/>
                </a:srgbClr>
              </a:gs>
              <a:gs pos="50000">
                <a:srgbClr val="6CFB25">
                  <a:tint val="44500"/>
                  <a:satMod val="160000"/>
                </a:srgbClr>
              </a:gs>
              <a:gs pos="100000">
                <a:srgbClr val="6CFB25">
                  <a:tint val="23500"/>
                  <a:satMod val="160000"/>
                </a:srgbClr>
              </a:gs>
            </a:gsLst>
            <a:lin ang="16200000" scaled="1"/>
            <a:tileRect/>
          </a:gra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3200" dirty="0" smtClean="0"/>
              <a:t>快楽的買物行動</a:t>
            </a:r>
            <a:endParaRPr kumimoji="1" lang="ja-JP" altLang="en-US" sz="3200" dirty="0"/>
          </a:p>
        </p:txBody>
      </p:sp>
      <p:pic>
        <p:nvPicPr>
          <p:cNvPr id="1027" name="Picture 3" descr="C:\Users\PC User\AppData\Local\Microsoft\Windows\Temporary Internet Files\Content.IE5\H1WLDULS\MM900286822[1].gif"/>
          <p:cNvPicPr>
            <a:picLocks noChangeAspect="1" noChangeArrowheads="1" noCrop="1"/>
          </p:cNvPicPr>
          <p:nvPr/>
        </p:nvPicPr>
        <p:blipFill>
          <a:blip r:embed="rId4">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86279" y="1276181"/>
            <a:ext cx="1222394" cy="1873023"/>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PC User\AppData\Local\Microsoft\Windows\Temporary Internet Files\Content.IE5\H1WLDULS\MC900347895[1].wm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95304" y="1605154"/>
            <a:ext cx="1448696" cy="1403538"/>
          </a:xfrm>
          <a:prstGeom prst="rect">
            <a:avLst/>
          </a:prstGeom>
          <a:noFill/>
          <a:extLst>
            <a:ext uri="{909E8E84-426E-40dd-AFC4-6F175D3DCCD1}">
              <a14:hiddenFill xmlns:a14="http://schemas.microsoft.com/office/drawing/2010/main">
                <a:solidFill>
                  <a:srgbClr val="FFFFFF"/>
                </a:solidFill>
              </a14:hiddenFill>
            </a:ext>
          </a:extLst>
        </p:spPr>
      </p:pic>
      <p:pic>
        <p:nvPicPr>
          <p:cNvPr id="35" name="図 34" descr="hyojo01_002idea.wmf"/>
          <p:cNvPicPr>
            <a:picLocks noChangeAspect="1"/>
          </p:cNvPicPr>
          <p:nvPr/>
        </p:nvPicPr>
        <p:blipFill>
          <a:blip r:embed="rId7"/>
          <a:stretch>
            <a:fillRect/>
          </a:stretch>
        </p:blipFill>
        <p:spPr>
          <a:xfrm>
            <a:off x="6404833" y="5368786"/>
            <a:ext cx="1066108" cy="1376833"/>
          </a:xfrm>
          <a:prstGeom prst="rect">
            <a:avLst/>
          </a:prstGeom>
        </p:spPr>
      </p:pic>
      <p:sp>
        <p:nvSpPr>
          <p:cNvPr id="36" name="ハート 35"/>
          <p:cNvSpPr/>
          <p:nvPr/>
        </p:nvSpPr>
        <p:spPr>
          <a:xfrm>
            <a:off x="6252009" y="6185563"/>
            <a:ext cx="729982" cy="543294"/>
          </a:xfrm>
          <a:prstGeom prst="hear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テキスト ボックス 28"/>
          <p:cNvSpPr txBox="1"/>
          <p:nvPr/>
        </p:nvSpPr>
        <p:spPr>
          <a:xfrm>
            <a:off x="1143078" y="5893175"/>
            <a:ext cx="5794809" cy="584775"/>
          </a:xfrm>
          <a:prstGeom prst="rect">
            <a:avLst/>
          </a:prstGeom>
          <a:noFill/>
        </p:spPr>
        <p:txBody>
          <a:bodyPr wrap="square" rtlCol="0">
            <a:spAutoFit/>
          </a:bodyPr>
          <a:lstStyle/>
          <a:p>
            <a:r>
              <a:rPr kumimoji="1" lang="ja-JP" altLang="en-US" sz="3200" dirty="0" smtClean="0">
                <a:solidFill>
                  <a:srgbClr val="FF0000"/>
                </a:solidFill>
              </a:rPr>
              <a:t>肯定的感情にあてはまる！！</a:t>
            </a:r>
            <a:endParaRPr kumimoji="1" lang="ja-JP" altLang="en-US" sz="3200" dirty="0">
              <a:solidFill>
                <a:srgbClr val="FF0000"/>
              </a:solidFill>
            </a:endParaRPr>
          </a:p>
        </p:txBody>
      </p:sp>
      <p:sp>
        <p:nvSpPr>
          <p:cNvPr id="31" name="上下矢印 30"/>
          <p:cNvSpPr/>
          <p:nvPr/>
        </p:nvSpPr>
        <p:spPr>
          <a:xfrm>
            <a:off x="1796143" y="5127171"/>
            <a:ext cx="393992" cy="766004"/>
          </a:xfrm>
          <a:prstGeom prst="upDown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6209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最適刺激水準</a:t>
            </a:r>
            <a:endParaRPr lang="ja-JP" altLang="en-US" dirty="0"/>
          </a:p>
        </p:txBody>
      </p:sp>
      <p:sp>
        <p:nvSpPr>
          <p:cNvPr id="41" name="テキスト ボックス 40"/>
          <p:cNvSpPr txBox="1"/>
          <p:nvPr/>
        </p:nvSpPr>
        <p:spPr>
          <a:xfrm>
            <a:off x="2133696" y="5095778"/>
            <a:ext cx="1723549" cy="400110"/>
          </a:xfrm>
          <a:prstGeom prst="rect">
            <a:avLst/>
          </a:prstGeom>
          <a:noFill/>
        </p:spPr>
        <p:txBody>
          <a:bodyPr wrap="none" rtlCol="0">
            <a:spAutoFit/>
          </a:bodyPr>
          <a:lstStyle/>
          <a:p>
            <a:r>
              <a:rPr kumimoji="1" lang="ja-JP" altLang="en-US" sz="2000" dirty="0" smtClean="0"/>
              <a:t>最適刺激水準</a:t>
            </a:r>
            <a:endParaRPr kumimoji="1" lang="ja-JP" altLang="en-US" sz="2000" dirty="0"/>
          </a:p>
        </p:txBody>
      </p:sp>
      <p:grpSp>
        <p:nvGrpSpPr>
          <p:cNvPr id="23" name="図形グループ 22"/>
          <p:cNvGrpSpPr/>
          <p:nvPr/>
        </p:nvGrpSpPr>
        <p:grpSpPr>
          <a:xfrm>
            <a:off x="457200" y="1391983"/>
            <a:ext cx="5050965" cy="4103905"/>
            <a:chOff x="457200" y="1391982"/>
            <a:chExt cx="8249064" cy="5718326"/>
          </a:xfrm>
        </p:grpSpPr>
        <p:cxnSp>
          <p:nvCxnSpPr>
            <p:cNvPr id="5" name="直線コネクタ 4"/>
            <p:cNvCxnSpPr/>
            <p:nvPr/>
          </p:nvCxnSpPr>
          <p:spPr>
            <a:xfrm>
              <a:off x="1654961" y="3976606"/>
              <a:ext cx="6209324" cy="1588"/>
            </a:xfrm>
            <a:prstGeom prst="line">
              <a:avLst/>
            </a:prstGeom>
            <a:ln w="508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直線コネクタ 6"/>
            <p:cNvCxnSpPr/>
            <p:nvPr/>
          </p:nvCxnSpPr>
          <p:spPr>
            <a:xfrm rot="5400000">
              <a:off x="-620849" y="3863181"/>
              <a:ext cx="4525963" cy="1588"/>
            </a:xfrm>
            <a:prstGeom prst="line">
              <a:avLst/>
            </a:prstGeom>
            <a:ln w="50800">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950704" y="1562509"/>
              <a:ext cx="415499" cy="900589"/>
            </a:xfrm>
            <a:prstGeom prst="rect">
              <a:avLst/>
            </a:prstGeom>
            <a:noFill/>
          </p:spPr>
          <p:txBody>
            <a:bodyPr wrap="square" rtlCol="0">
              <a:spAutoFit/>
            </a:bodyPr>
            <a:lstStyle/>
            <a:p>
              <a:r>
                <a:rPr kumimoji="1" lang="ja-JP" altLang="en-US" dirty="0" smtClean="0">
                  <a:solidFill>
                    <a:schemeClr val="accent2"/>
                  </a:solidFill>
                </a:rPr>
                <a:t>快</a:t>
              </a:r>
              <a:endParaRPr kumimoji="1" lang="ja-JP" altLang="en-US" dirty="0">
                <a:solidFill>
                  <a:schemeClr val="accent2"/>
                </a:solidFill>
              </a:endParaRPr>
            </a:p>
          </p:txBody>
        </p:sp>
        <p:sp>
          <p:nvSpPr>
            <p:cNvPr id="10" name="テキスト ボックス 9"/>
            <p:cNvSpPr txBox="1"/>
            <p:nvPr/>
          </p:nvSpPr>
          <p:spPr>
            <a:xfrm>
              <a:off x="975007" y="3809815"/>
              <a:ext cx="646330" cy="1286555"/>
            </a:xfrm>
            <a:prstGeom prst="rect">
              <a:avLst/>
            </a:prstGeom>
            <a:noFill/>
          </p:spPr>
          <p:txBody>
            <a:bodyPr wrap="square" rtlCol="0">
              <a:spAutoFit/>
            </a:bodyPr>
            <a:lstStyle/>
            <a:p>
              <a:r>
                <a:rPr lang="ja-JP" altLang="en-US" dirty="0" smtClean="0">
                  <a:solidFill>
                    <a:schemeClr val="accent3"/>
                  </a:solidFill>
                </a:rPr>
                <a:t>中性</a:t>
              </a:r>
              <a:endParaRPr kumimoji="1" lang="ja-JP" altLang="en-US" dirty="0">
                <a:solidFill>
                  <a:schemeClr val="accent3"/>
                </a:solidFill>
              </a:endParaRPr>
            </a:p>
          </p:txBody>
        </p:sp>
        <p:sp>
          <p:nvSpPr>
            <p:cNvPr id="11" name="テキスト ボックス 10"/>
            <p:cNvSpPr txBox="1"/>
            <p:nvPr/>
          </p:nvSpPr>
          <p:spPr>
            <a:xfrm>
              <a:off x="1000680" y="5823753"/>
              <a:ext cx="646330" cy="1286555"/>
            </a:xfrm>
            <a:prstGeom prst="rect">
              <a:avLst/>
            </a:prstGeom>
            <a:noFill/>
          </p:spPr>
          <p:txBody>
            <a:bodyPr wrap="square" rtlCol="0">
              <a:spAutoFit/>
            </a:bodyPr>
            <a:lstStyle/>
            <a:p>
              <a:r>
                <a:rPr kumimoji="1" lang="ja-JP" altLang="en-US" dirty="0" smtClean="0">
                  <a:solidFill>
                    <a:schemeClr val="accent1"/>
                  </a:solidFill>
                </a:rPr>
                <a:t>不快</a:t>
              </a:r>
              <a:endParaRPr kumimoji="1" lang="ja-JP" altLang="en-US" dirty="0">
                <a:solidFill>
                  <a:schemeClr val="accent1"/>
                </a:solidFill>
              </a:endParaRPr>
            </a:p>
          </p:txBody>
        </p:sp>
        <p:sp>
          <p:nvSpPr>
            <p:cNvPr id="12" name="テキスト ボックス 11"/>
            <p:cNvSpPr txBox="1"/>
            <p:nvPr/>
          </p:nvSpPr>
          <p:spPr>
            <a:xfrm>
              <a:off x="7598269" y="4084837"/>
              <a:ext cx="1107995" cy="900589"/>
            </a:xfrm>
            <a:prstGeom prst="rect">
              <a:avLst/>
            </a:prstGeom>
            <a:noFill/>
          </p:spPr>
          <p:txBody>
            <a:bodyPr wrap="square" rtlCol="0">
              <a:spAutoFit/>
            </a:bodyPr>
            <a:lstStyle/>
            <a:p>
              <a:r>
                <a:rPr kumimoji="1" lang="ja-JP" altLang="en-US" b="1" dirty="0" smtClean="0"/>
                <a:t>刺激</a:t>
              </a:r>
              <a:r>
                <a:rPr kumimoji="1" lang="ja-JP" altLang="en-US" dirty="0" smtClean="0"/>
                <a:t>水準</a:t>
              </a:r>
              <a:endParaRPr kumimoji="1" lang="ja-JP" altLang="en-US" dirty="0"/>
            </a:p>
          </p:txBody>
        </p:sp>
        <p:cxnSp>
          <p:nvCxnSpPr>
            <p:cNvPr id="14" name="直線コネクタ 13"/>
            <p:cNvCxnSpPr/>
            <p:nvPr/>
          </p:nvCxnSpPr>
          <p:spPr>
            <a:xfrm rot="5400000">
              <a:off x="2305776" y="3741898"/>
              <a:ext cx="4592094" cy="1588"/>
            </a:xfrm>
            <a:prstGeom prst="line">
              <a:avLst/>
            </a:pr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cxnSp>
        <p:sp>
          <p:nvSpPr>
            <p:cNvPr id="40" name="フリーフォーム 39"/>
            <p:cNvSpPr/>
            <p:nvPr/>
          </p:nvSpPr>
          <p:spPr>
            <a:xfrm>
              <a:off x="1757597" y="1609874"/>
              <a:ext cx="5580695" cy="4213880"/>
            </a:xfrm>
            <a:custGeom>
              <a:avLst/>
              <a:gdLst>
                <a:gd name="connsiteX0" fmla="*/ 0 w 5580695"/>
                <a:gd name="connsiteY0" fmla="*/ 4162583 h 4201066"/>
                <a:gd name="connsiteX1" fmla="*/ 2835250 w 5580695"/>
                <a:gd name="connsiteY1" fmla="*/ 6414 h 4201066"/>
                <a:gd name="connsiteX2" fmla="*/ 5580695 w 5580695"/>
                <a:gd name="connsiteY2" fmla="*/ 4201066 h 4201066"/>
                <a:gd name="connsiteX3" fmla="*/ 5580695 w 5580695"/>
                <a:gd name="connsiteY3" fmla="*/ 4201066 h 4201066"/>
              </a:gdLst>
              <a:ahLst/>
              <a:cxnLst>
                <a:cxn ang="0">
                  <a:pos x="connsiteX0" y="connsiteY0"/>
                </a:cxn>
                <a:cxn ang="0">
                  <a:pos x="connsiteX1" y="connsiteY1"/>
                </a:cxn>
                <a:cxn ang="0">
                  <a:pos x="connsiteX2" y="connsiteY2"/>
                </a:cxn>
                <a:cxn ang="0">
                  <a:pos x="connsiteX3" y="connsiteY3"/>
                </a:cxn>
              </a:cxnLst>
              <a:rect l="l" t="t" r="r" b="b"/>
              <a:pathLst>
                <a:path w="5580695" h="4201066">
                  <a:moveTo>
                    <a:pt x="0" y="4162583"/>
                  </a:moveTo>
                  <a:cubicBezTo>
                    <a:pt x="952567" y="2081291"/>
                    <a:pt x="1905134" y="0"/>
                    <a:pt x="2835250" y="6414"/>
                  </a:cubicBezTo>
                  <a:cubicBezTo>
                    <a:pt x="3765366" y="12828"/>
                    <a:pt x="5580695" y="4201066"/>
                    <a:pt x="5580695" y="4201066"/>
                  </a:cubicBezTo>
                  <a:lnTo>
                    <a:pt x="5580695" y="4201066"/>
                  </a:lnTo>
                </a:path>
              </a:pathLst>
            </a:custGeom>
            <a:ln w="50800">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5" name="太陽 14"/>
            <p:cNvSpPr/>
            <p:nvPr/>
          </p:nvSpPr>
          <p:spPr>
            <a:xfrm>
              <a:off x="525999" y="1532906"/>
              <a:ext cx="444056" cy="481038"/>
            </a:xfrm>
            <a:prstGeom prst="sun">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雲 15"/>
            <p:cNvSpPr/>
            <p:nvPr/>
          </p:nvSpPr>
          <p:spPr>
            <a:xfrm>
              <a:off x="457200" y="3809816"/>
              <a:ext cx="517806" cy="369332"/>
            </a:xfrm>
            <a:prstGeom prst="cloud">
              <a:avLst/>
            </a:prstGeom>
            <a:solidFill>
              <a:schemeClr val="bg1">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稲妻 16"/>
            <p:cNvSpPr/>
            <p:nvPr/>
          </p:nvSpPr>
          <p:spPr>
            <a:xfrm>
              <a:off x="559832" y="5772441"/>
              <a:ext cx="517806" cy="525950"/>
            </a:xfrm>
            <a:prstGeom prst="lightningBolt">
              <a:avLst/>
            </a:prstGeom>
            <a:solidFill>
              <a:schemeClr val="accent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3848758" y="1391982"/>
              <a:ext cx="1526672" cy="4735757"/>
            </a:xfrm>
            <a:prstGeom prst="rect">
              <a:avLst/>
            </a:prstGeom>
            <a:noFill/>
            <a:ln w="44450">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22" name="テキスト ボックス 21"/>
          <p:cNvSpPr txBox="1"/>
          <p:nvPr/>
        </p:nvSpPr>
        <p:spPr>
          <a:xfrm>
            <a:off x="6787438" y="914169"/>
            <a:ext cx="1415772" cy="584776"/>
          </a:xfrm>
          <a:prstGeom prst="rect">
            <a:avLst/>
          </a:prstGeom>
          <a:noFill/>
        </p:spPr>
        <p:txBody>
          <a:bodyPr wrap="none" rtlCol="0">
            <a:spAutoFit/>
          </a:bodyPr>
          <a:lstStyle/>
          <a:p>
            <a:r>
              <a:rPr lang="ja-JP" altLang="en-US" sz="3200" b="1" u="sng" dirty="0" smtClean="0">
                <a:solidFill>
                  <a:srgbClr val="FF0000"/>
                </a:solidFill>
              </a:rPr>
              <a:t>新奇性</a:t>
            </a:r>
            <a:endParaRPr kumimoji="1" lang="ja-JP" altLang="en-US" sz="3200" b="1" u="sng" dirty="0">
              <a:solidFill>
                <a:srgbClr val="FF0000"/>
              </a:solidFill>
            </a:endParaRPr>
          </a:p>
        </p:txBody>
      </p:sp>
      <p:cxnSp>
        <p:nvCxnSpPr>
          <p:cNvPr id="26" name="直線コネクタ 25"/>
          <p:cNvCxnSpPr>
            <a:endCxn id="31" idx="2"/>
          </p:cNvCxnSpPr>
          <p:nvPr/>
        </p:nvCxnSpPr>
        <p:spPr>
          <a:xfrm rot="5400000" flipH="1" flipV="1">
            <a:off x="4844343" y="1738173"/>
            <a:ext cx="2000017" cy="1009241"/>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8" name="テキスト ボックス 27"/>
          <p:cNvSpPr txBox="1"/>
          <p:nvPr/>
        </p:nvSpPr>
        <p:spPr>
          <a:xfrm>
            <a:off x="6175098" y="2603660"/>
            <a:ext cx="2706858" cy="2862322"/>
          </a:xfrm>
          <a:prstGeom prst="rect">
            <a:avLst/>
          </a:prstGeom>
          <a:noFill/>
          <a:ln>
            <a:solidFill>
              <a:schemeClr val="tx1"/>
            </a:solidFill>
          </a:ln>
        </p:spPr>
        <p:txBody>
          <a:bodyPr wrap="square" rtlCol="0">
            <a:spAutoFit/>
          </a:bodyPr>
          <a:lstStyle/>
          <a:p>
            <a:r>
              <a:rPr lang="ja-JP" altLang="en-US" b="1" dirty="0" smtClean="0"/>
              <a:t>これは</a:t>
            </a:r>
            <a:r>
              <a:rPr lang="ja-JP" altLang="en-US" b="1" dirty="0"/>
              <a:t>覚醒</a:t>
            </a:r>
            <a:r>
              <a:rPr lang="ja-JP" altLang="en-US" b="1" dirty="0" smtClean="0"/>
              <a:t>水準が知識構造、特に消費者の有する</a:t>
            </a:r>
            <a:r>
              <a:rPr lang="ja-JP" altLang="en-US" sz="2400" b="1" dirty="0" smtClean="0">
                <a:solidFill>
                  <a:schemeClr val="accent2"/>
                </a:solidFill>
              </a:rPr>
              <a:t>スキーマ</a:t>
            </a:r>
            <a:r>
              <a:rPr lang="ja-JP" altLang="en-US" b="1" dirty="0" smtClean="0"/>
              <a:t>と対象との一致度によって左右されるために生じるものであり、</a:t>
            </a:r>
            <a:endParaRPr lang="en-US" altLang="ja-JP" b="1" dirty="0" smtClean="0"/>
          </a:p>
          <a:p>
            <a:r>
              <a:rPr lang="ja-JP" altLang="en-US" b="1" dirty="0" smtClean="0"/>
              <a:t>人は自らの</a:t>
            </a:r>
            <a:r>
              <a:rPr lang="ja-JP" altLang="en-US" sz="2400" b="1" dirty="0" smtClean="0">
                <a:solidFill>
                  <a:srgbClr val="FF4609"/>
                </a:solidFill>
              </a:rPr>
              <a:t>スキーマと適度に異なった</a:t>
            </a:r>
            <a:r>
              <a:rPr lang="ja-JP" altLang="en-US" b="1" dirty="0" smtClean="0"/>
              <a:t>対象に対して最も好ましく評価する。（</a:t>
            </a:r>
            <a:r>
              <a:rPr lang="en-US" altLang="ja-JP" b="1" dirty="0" err="1" smtClean="0"/>
              <a:t>Mandler</a:t>
            </a:r>
            <a:r>
              <a:rPr lang="en-US" altLang="ja-JP" b="1" dirty="0" smtClean="0"/>
              <a:t> 1984</a:t>
            </a:r>
            <a:r>
              <a:rPr lang="ja-JP" altLang="en-US" b="1" dirty="0" smtClean="0"/>
              <a:t>）</a:t>
            </a:r>
            <a:endParaRPr lang="en-US" altLang="ja-JP" b="1" dirty="0" smtClean="0"/>
          </a:p>
        </p:txBody>
      </p:sp>
      <p:sp>
        <p:nvSpPr>
          <p:cNvPr id="31" name="円/楕円 30"/>
          <p:cNvSpPr/>
          <p:nvPr/>
        </p:nvSpPr>
        <p:spPr>
          <a:xfrm>
            <a:off x="6348972" y="746827"/>
            <a:ext cx="2339260" cy="991913"/>
          </a:xfrm>
          <a:prstGeom prst="ellipse">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円/楕円 32"/>
          <p:cNvSpPr/>
          <p:nvPr/>
        </p:nvSpPr>
        <p:spPr>
          <a:xfrm>
            <a:off x="4702181" y="3220689"/>
            <a:ext cx="934874" cy="885890"/>
          </a:xfrm>
          <a:prstGeom prst="ellipse">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34" name="図 33" descr="hyojo01_002idea.wmf"/>
          <p:cNvPicPr>
            <a:picLocks noChangeAspect="1"/>
          </p:cNvPicPr>
          <p:nvPr/>
        </p:nvPicPr>
        <p:blipFill>
          <a:blip r:embed="rId3"/>
          <a:stretch>
            <a:fillRect/>
          </a:stretch>
        </p:blipFill>
        <p:spPr>
          <a:xfrm>
            <a:off x="4459536" y="4458957"/>
            <a:ext cx="1605831" cy="2073862"/>
          </a:xfrm>
          <a:prstGeom prst="rect">
            <a:avLst/>
          </a:prstGeom>
        </p:spPr>
      </p:pic>
      <p:sp>
        <p:nvSpPr>
          <p:cNvPr id="25" name="スライド番号プレースホルダ 24"/>
          <p:cNvSpPr>
            <a:spLocks noGrp="1"/>
          </p:cNvSpPr>
          <p:nvPr>
            <p:ph type="sldNum" sz="quarter" idx="12"/>
          </p:nvPr>
        </p:nvSpPr>
        <p:spPr>
          <a:xfrm>
            <a:off x="6671731" y="6356350"/>
            <a:ext cx="2133600" cy="365125"/>
          </a:xfrm>
        </p:spPr>
        <p:txBody>
          <a:bodyPr/>
          <a:lstStyle/>
          <a:p>
            <a:fld id="{FC90A18A-17FE-B444-978C-E390924CF212}" type="slidenum">
              <a:rPr lang="ja-JP" altLang="en-US" smtClean="0"/>
              <a:pPr/>
              <a:t>22</a:t>
            </a:fld>
            <a:endParaRPr lang="ja-JP" altLang="en-US" dirty="0"/>
          </a:p>
        </p:txBody>
      </p:sp>
      <p:sp>
        <p:nvSpPr>
          <p:cNvPr id="24" name="下矢印 23"/>
          <p:cNvSpPr/>
          <p:nvPr/>
        </p:nvSpPr>
        <p:spPr>
          <a:xfrm>
            <a:off x="7279850" y="1838350"/>
            <a:ext cx="563010" cy="597140"/>
          </a:xfrm>
          <a:prstGeom prst="downArrow">
            <a:avLst/>
          </a:prstGeom>
          <a:solidFill>
            <a:schemeClr val="accent4"/>
          </a:solidFill>
          <a:ln w="2540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5392442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スキーマ</a:t>
            </a:r>
            <a:r>
              <a:rPr lang="en-US" altLang="ja-JP" dirty="0" smtClean="0"/>
              <a:t>①</a:t>
            </a:r>
            <a:endParaRPr lang="ja-JP" altLang="en-US" dirty="0"/>
          </a:p>
        </p:txBody>
      </p:sp>
      <p:sp>
        <p:nvSpPr>
          <p:cNvPr id="4" name="テキスト ボックス 3"/>
          <p:cNvSpPr txBox="1"/>
          <p:nvPr/>
        </p:nvSpPr>
        <p:spPr>
          <a:xfrm>
            <a:off x="440267" y="1975794"/>
            <a:ext cx="8280916" cy="1231106"/>
          </a:xfrm>
          <a:prstGeom prst="rect">
            <a:avLst/>
          </a:prstGeom>
          <a:solidFill>
            <a:schemeClr val="bg1"/>
          </a:solidFill>
          <a:ln w="88900" cap="sq" cmpd="sng" algn="ctr">
            <a:solidFill>
              <a:schemeClr val="accent2"/>
            </a:solidFill>
            <a:prstDash val="solid"/>
            <a:miter lim="800000"/>
            <a:headEnd type="none" w="med" len="med"/>
            <a:tailEnd type="none" w="med" len="med"/>
          </a:ln>
        </p:spPr>
        <p:txBody>
          <a:bodyPr wrap="square" rtlCol="0">
            <a:spAutoFit/>
          </a:bodyPr>
          <a:lstStyle/>
          <a:p>
            <a:r>
              <a:rPr lang="ja-JP" altLang="en-US" sz="2800" dirty="0" smtClean="0"/>
              <a:t>刺激の意味を解釈するときに使われるまとまった信念（</a:t>
            </a:r>
            <a:r>
              <a:rPr lang="en-US" altLang="ja-JP" sz="2800" dirty="0" smtClean="0"/>
              <a:t>belief</a:t>
            </a:r>
            <a:r>
              <a:rPr lang="ja-JP" altLang="en-US" sz="2800" dirty="0" smtClean="0"/>
              <a:t>）や知識のこと。</a:t>
            </a:r>
            <a:r>
              <a:rPr lang="ja-JP" altLang="en-US" sz="2800" dirty="0"/>
              <a:t>　</a:t>
            </a:r>
            <a:r>
              <a:rPr lang="ja-JP" altLang="en-US" sz="2800" dirty="0" smtClean="0"/>
              <a:t>　　　　　　　　　（田中　２００８）</a:t>
            </a:r>
          </a:p>
          <a:p>
            <a:endParaRPr kumimoji="1" lang="ja-JP" altLang="en-US" dirty="0"/>
          </a:p>
        </p:txBody>
      </p:sp>
      <p:sp>
        <p:nvSpPr>
          <p:cNvPr id="5" name="テキスト ボックス 4"/>
          <p:cNvSpPr txBox="1"/>
          <p:nvPr/>
        </p:nvSpPr>
        <p:spPr>
          <a:xfrm>
            <a:off x="427986" y="1376150"/>
            <a:ext cx="1713931" cy="584775"/>
          </a:xfrm>
          <a:prstGeom prst="rect">
            <a:avLst/>
          </a:prstGeom>
          <a:noFill/>
        </p:spPr>
        <p:txBody>
          <a:bodyPr wrap="none" rtlCol="0">
            <a:spAutoFit/>
          </a:bodyPr>
          <a:lstStyle/>
          <a:p>
            <a:r>
              <a:rPr kumimoji="1" lang="ja-JP" altLang="en-US" sz="3200" dirty="0" smtClean="0"/>
              <a:t>スキーマ</a:t>
            </a:r>
            <a:endParaRPr kumimoji="1" lang="ja-JP" altLang="en-US" sz="3200" dirty="0"/>
          </a:p>
        </p:txBody>
      </p:sp>
      <p:sp>
        <p:nvSpPr>
          <p:cNvPr id="11" name="テキスト ボックス 10"/>
          <p:cNvSpPr txBox="1"/>
          <p:nvPr/>
        </p:nvSpPr>
        <p:spPr>
          <a:xfrm>
            <a:off x="1575260" y="3517058"/>
            <a:ext cx="2236910" cy="461665"/>
          </a:xfrm>
          <a:prstGeom prst="rect">
            <a:avLst/>
          </a:prstGeom>
          <a:noFill/>
        </p:spPr>
        <p:txBody>
          <a:bodyPr wrap="none" rtlCol="0">
            <a:spAutoFit/>
          </a:bodyPr>
          <a:lstStyle/>
          <a:p>
            <a:r>
              <a:rPr lang="ja-JP" altLang="en-US" sz="2400" dirty="0"/>
              <a:t>バレンタイン</a:t>
            </a:r>
            <a:r>
              <a:rPr kumimoji="1" lang="ja-JP" altLang="en-US" sz="2400" dirty="0" smtClean="0"/>
              <a:t>・・・</a:t>
            </a:r>
            <a:endParaRPr kumimoji="1" lang="ja-JP" altLang="en-US" sz="2400" dirty="0"/>
          </a:p>
        </p:txBody>
      </p:sp>
      <p:pic>
        <p:nvPicPr>
          <p:cNvPr id="9" name="図 8" descr="hyojo01_003good.wmf"/>
          <p:cNvPicPr>
            <a:picLocks noChangeAspect="1"/>
          </p:cNvPicPr>
          <p:nvPr/>
        </p:nvPicPr>
        <p:blipFill>
          <a:blip r:embed="rId3"/>
          <a:stretch>
            <a:fillRect/>
          </a:stretch>
        </p:blipFill>
        <p:spPr>
          <a:xfrm>
            <a:off x="795865" y="3966065"/>
            <a:ext cx="2367509" cy="2904636"/>
          </a:xfrm>
          <a:prstGeom prst="rect">
            <a:avLst/>
          </a:prstGeom>
        </p:spPr>
      </p:pic>
      <p:graphicFrame>
        <p:nvGraphicFramePr>
          <p:cNvPr id="8" name="図表 7"/>
          <p:cNvGraphicFramePr/>
          <p:nvPr>
            <p:extLst>
              <p:ext uri="{D42A27DB-BD31-4B8C-83A1-F6EECF244321}">
                <p14:modId xmlns:p14="http://schemas.microsoft.com/office/powerpoint/2010/main" val="699054520"/>
              </p:ext>
            </p:extLst>
          </p:nvPr>
        </p:nvGraphicFramePr>
        <p:xfrm>
          <a:off x="3996267" y="3308498"/>
          <a:ext cx="4657183" cy="34760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スライド番号プレースホルダ 11"/>
          <p:cNvSpPr>
            <a:spLocks noGrp="1"/>
          </p:cNvSpPr>
          <p:nvPr>
            <p:ph type="sldNum" sz="quarter" idx="12"/>
          </p:nvPr>
        </p:nvSpPr>
        <p:spPr/>
        <p:txBody>
          <a:bodyPr/>
          <a:lstStyle/>
          <a:p>
            <a:fld id="{FC90A18A-17FE-B444-978C-E390924CF212}" type="slidenum">
              <a:rPr lang="ja-JP" altLang="en-US" smtClean="0"/>
              <a:pPr/>
              <a:t>23</a:t>
            </a:fld>
            <a:endParaRPr lang="ja-JP" altLang="en-US"/>
          </a:p>
        </p:txBody>
      </p:sp>
    </p:spTree>
    <p:extLst>
      <p:ext uri="{BB962C8B-B14F-4D97-AF65-F5344CB8AC3E}">
        <p14:creationId xmlns:p14="http://schemas.microsoft.com/office/powerpoint/2010/main" val="66210305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dirty="0" smtClean="0"/>
              <a:t>スキーマ</a:t>
            </a:r>
            <a:r>
              <a:rPr lang="en-US" altLang="ja-JP" dirty="0" smtClean="0"/>
              <a:t>②</a:t>
            </a:r>
            <a:endParaRPr kumimoji="1" lang="ja-JP" altLang="en-US" dirty="0"/>
          </a:p>
        </p:txBody>
      </p:sp>
      <p:sp>
        <p:nvSpPr>
          <p:cNvPr id="8" name="テキスト ボックス 7"/>
          <p:cNvSpPr txBox="1"/>
          <p:nvPr/>
        </p:nvSpPr>
        <p:spPr>
          <a:xfrm>
            <a:off x="512153" y="5626606"/>
            <a:ext cx="8016999" cy="923330"/>
          </a:xfrm>
          <a:prstGeom prst="rect">
            <a:avLst/>
          </a:prstGeom>
          <a:noFill/>
          <a:ln w="88900" cap="flat" cmpd="sng" algn="ctr">
            <a:solidFill>
              <a:schemeClr val="accent3"/>
            </a:solidFill>
            <a:prstDash val="solid"/>
            <a:miter lim="800000"/>
            <a:headEnd type="none" w="med" len="med"/>
            <a:tailEnd type="none" w="med" len="med"/>
          </a:ln>
        </p:spPr>
        <p:txBody>
          <a:bodyPr wrap="square" rtlCol="0">
            <a:spAutoFit/>
          </a:bodyPr>
          <a:lstStyle/>
          <a:p>
            <a:r>
              <a:rPr lang="ja-JP" altLang="en-US" dirty="0" smtClean="0"/>
              <a:t>その商品カテゴリーの中で少しだけ異なると感じられるブランドはより多くの情報処理と精査を受け肯定的な評価を受けることが多い。</a:t>
            </a:r>
            <a:endParaRPr lang="en-US" altLang="ja-JP" dirty="0" smtClean="0"/>
          </a:p>
          <a:p>
            <a:pPr algn="r"/>
            <a:r>
              <a:rPr lang="en-US" altLang="ja-JP" dirty="0" smtClean="0"/>
              <a:t>(</a:t>
            </a:r>
            <a:r>
              <a:rPr lang="ja-JP" altLang="en-US" dirty="0" smtClean="0"/>
              <a:t>田中　２００８</a:t>
            </a:r>
            <a:r>
              <a:rPr lang="en-US" altLang="ja-JP" dirty="0" smtClean="0"/>
              <a:t>)</a:t>
            </a:r>
            <a:endParaRPr lang="ja-JP" altLang="en-US" dirty="0"/>
          </a:p>
        </p:txBody>
      </p:sp>
      <p:sp>
        <p:nvSpPr>
          <p:cNvPr id="10" name="テキスト ボックス 9"/>
          <p:cNvSpPr txBox="1"/>
          <p:nvPr/>
        </p:nvSpPr>
        <p:spPr>
          <a:xfrm>
            <a:off x="474137" y="5198517"/>
            <a:ext cx="2916784" cy="369332"/>
          </a:xfrm>
          <a:prstGeom prst="rect">
            <a:avLst/>
          </a:prstGeom>
          <a:noFill/>
        </p:spPr>
        <p:txBody>
          <a:bodyPr wrap="none" rtlCol="0">
            <a:spAutoFit/>
          </a:bodyPr>
          <a:lstStyle/>
          <a:p>
            <a:r>
              <a:rPr kumimoji="1" lang="ja-JP" altLang="en-US" dirty="0" smtClean="0"/>
              <a:t>スキーマ不協和に関して・・・</a:t>
            </a:r>
            <a:endParaRPr kumimoji="1" lang="ja-JP" altLang="en-US" dirty="0"/>
          </a:p>
        </p:txBody>
      </p:sp>
      <p:grpSp>
        <p:nvGrpSpPr>
          <p:cNvPr id="14" name="図形グループ 13"/>
          <p:cNvGrpSpPr/>
          <p:nvPr/>
        </p:nvGrpSpPr>
        <p:grpSpPr>
          <a:xfrm>
            <a:off x="2260885" y="1220671"/>
            <a:ext cx="4461651" cy="3923853"/>
            <a:chOff x="4699237" y="1186805"/>
            <a:chExt cx="4664896" cy="3923853"/>
          </a:xfrm>
        </p:grpSpPr>
        <p:pic>
          <p:nvPicPr>
            <p:cNvPr id="11" name="図 10" descr="hyojo01_002idea.wmf"/>
            <p:cNvPicPr>
              <a:picLocks noChangeAspect="1"/>
            </p:cNvPicPr>
            <p:nvPr/>
          </p:nvPicPr>
          <p:blipFill>
            <a:blip r:embed="rId3"/>
            <a:stretch>
              <a:fillRect/>
            </a:stretch>
          </p:blipFill>
          <p:spPr>
            <a:xfrm>
              <a:off x="7031685" y="3372615"/>
              <a:ext cx="1345800" cy="1738043"/>
            </a:xfrm>
            <a:prstGeom prst="rect">
              <a:avLst/>
            </a:prstGeom>
          </p:spPr>
        </p:pic>
        <p:graphicFrame>
          <p:nvGraphicFramePr>
            <p:cNvPr id="5" name="図表 4"/>
            <p:cNvGraphicFramePr/>
            <p:nvPr>
              <p:extLst>
                <p:ext uri="{D42A27DB-BD31-4B8C-83A1-F6EECF244321}">
                  <p14:modId xmlns:p14="http://schemas.microsoft.com/office/powerpoint/2010/main" val="699054520"/>
                </p:ext>
              </p:extLst>
            </p:nvPr>
          </p:nvGraphicFramePr>
          <p:xfrm>
            <a:off x="4699237" y="1417638"/>
            <a:ext cx="4664896" cy="34760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テキスト ボックス 12"/>
            <p:cNvSpPr txBox="1"/>
            <p:nvPr/>
          </p:nvSpPr>
          <p:spPr>
            <a:xfrm>
              <a:off x="5939621" y="1186805"/>
              <a:ext cx="2473274" cy="461665"/>
            </a:xfrm>
            <a:prstGeom prst="rect">
              <a:avLst/>
            </a:prstGeom>
            <a:noFill/>
            <a:ln>
              <a:solidFill>
                <a:schemeClr val="tx1"/>
              </a:solidFill>
            </a:ln>
          </p:spPr>
          <p:txBody>
            <a:bodyPr wrap="square" rtlCol="0">
              <a:spAutoFit/>
            </a:bodyPr>
            <a:lstStyle/>
            <a:p>
              <a:r>
                <a:rPr kumimoji="1" lang="ja-JP" altLang="en-US" sz="2400" dirty="0" smtClean="0"/>
                <a:t>スキーマ不協和</a:t>
              </a:r>
              <a:endParaRPr kumimoji="1" lang="ja-JP" altLang="en-US" sz="2400" dirty="0"/>
            </a:p>
          </p:txBody>
        </p:sp>
      </p:grpSp>
      <p:sp>
        <p:nvSpPr>
          <p:cNvPr id="15" name="テキスト ボックス 14"/>
          <p:cNvSpPr txBox="1"/>
          <p:nvPr/>
        </p:nvSpPr>
        <p:spPr>
          <a:xfrm>
            <a:off x="3289323" y="1670161"/>
            <a:ext cx="2800767" cy="369332"/>
          </a:xfrm>
          <a:prstGeom prst="rect">
            <a:avLst/>
          </a:prstGeom>
          <a:noFill/>
        </p:spPr>
        <p:txBody>
          <a:bodyPr wrap="none" rtlCol="0">
            <a:spAutoFit/>
          </a:bodyPr>
          <a:lstStyle/>
          <a:p>
            <a:r>
              <a:rPr kumimoji="1" lang="ja-JP" altLang="en-US" dirty="0" smtClean="0"/>
              <a:t>スキーマからの程よいズレ</a:t>
            </a:r>
            <a:endParaRPr kumimoji="1" lang="ja-JP" altLang="en-US" dirty="0"/>
          </a:p>
        </p:txBody>
      </p:sp>
      <p:pic>
        <p:nvPicPr>
          <p:cNvPr id="16" name="図 15" descr="hyojo01_003good.wmf"/>
          <p:cNvPicPr>
            <a:picLocks noChangeAspect="1"/>
          </p:cNvPicPr>
          <p:nvPr/>
        </p:nvPicPr>
        <p:blipFill>
          <a:blip r:embed="rId9"/>
          <a:stretch>
            <a:fillRect/>
          </a:stretch>
        </p:blipFill>
        <p:spPr>
          <a:xfrm>
            <a:off x="325890" y="3442599"/>
            <a:ext cx="1210384" cy="1484989"/>
          </a:xfrm>
          <a:prstGeom prst="rect">
            <a:avLst/>
          </a:prstGeom>
        </p:spPr>
      </p:pic>
      <p:graphicFrame>
        <p:nvGraphicFramePr>
          <p:cNvPr id="32" name="図表 31"/>
          <p:cNvGraphicFramePr/>
          <p:nvPr/>
        </p:nvGraphicFramePr>
        <p:xfrm>
          <a:off x="-1862666" y="1682336"/>
          <a:ext cx="5253587" cy="324525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33" name="テキスト ボックス 32"/>
          <p:cNvSpPr txBox="1"/>
          <p:nvPr/>
        </p:nvSpPr>
        <p:spPr>
          <a:xfrm>
            <a:off x="694259" y="1270002"/>
            <a:ext cx="1947168" cy="461665"/>
          </a:xfrm>
          <a:prstGeom prst="rect">
            <a:avLst/>
          </a:prstGeom>
          <a:noFill/>
          <a:ln>
            <a:solidFill>
              <a:schemeClr val="tx2"/>
            </a:solidFill>
          </a:ln>
        </p:spPr>
        <p:txBody>
          <a:bodyPr wrap="none" rtlCol="0">
            <a:spAutoFit/>
          </a:bodyPr>
          <a:lstStyle/>
          <a:p>
            <a:r>
              <a:rPr kumimoji="1" lang="ja-JP" altLang="en-US" sz="2400" dirty="0" smtClean="0"/>
              <a:t>スキーマ一致</a:t>
            </a:r>
            <a:endParaRPr kumimoji="1" lang="ja-JP" altLang="en-US" sz="2400" dirty="0"/>
          </a:p>
        </p:txBody>
      </p:sp>
      <p:pic>
        <p:nvPicPr>
          <p:cNvPr id="34" name="図 33" descr="hyojo02_02frown.wmf"/>
          <p:cNvPicPr>
            <a:picLocks noChangeAspect="1"/>
          </p:cNvPicPr>
          <p:nvPr/>
        </p:nvPicPr>
        <p:blipFill>
          <a:blip r:embed="rId15"/>
          <a:stretch>
            <a:fillRect/>
          </a:stretch>
        </p:blipFill>
        <p:spPr>
          <a:xfrm>
            <a:off x="6204611" y="3742265"/>
            <a:ext cx="1278653" cy="1632050"/>
          </a:xfrm>
          <a:prstGeom prst="rect">
            <a:avLst/>
          </a:prstGeom>
        </p:spPr>
      </p:pic>
      <p:graphicFrame>
        <p:nvGraphicFramePr>
          <p:cNvPr id="35" name="図表 34"/>
          <p:cNvGraphicFramePr/>
          <p:nvPr/>
        </p:nvGraphicFramePr>
        <p:xfrm>
          <a:off x="5706532" y="1391155"/>
          <a:ext cx="6096000" cy="4064000"/>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
        <p:nvSpPr>
          <p:cNvPr id="36" name="テキスト ボックス 35"/>
          <p:cNvSpPr txBox="1"/>
          <p:nvPr/>
        </p:nvSpPr>
        <p:spPr>
          <a:xfrm>
            <a:off x="7831667" y="2441041"/>
            <a:ext cx="1236133" cy="1323439"/>
          </a:xfrm>
          <a:prstGeom prst="rect">
            <a:avLst/>
          </a:prstGeom>
          <a:noFill/>
        </p:spPr>
        <p:txBody>
          <a:bodyPr wrap="square" rtlCol="0">
            <a:spAutoFit/>
          </a:bodyPr>
          <a:lstStyle/>
          <a:p>
            <a:r>
              <a:rPr kumimoji="1" lang="en-US" altLang="ja-JP" sz="8000" b="1" dirty="0" smtClean="0">
                <a:solidFill>
                  <a:schemeClr val="accent2"/>
                </a:solidFill>
              </a:rPr>
              <a:t>×</a:t>
            </a:r>
            <a:endParaRPr kumimoji="1" lang="ja-JP" altLang="en-US" sz="8000" b="1" dirty="0">
              <a:solidFill>
                <a:schemeClr val="accent2"/>
              </a:solidFill>
            </a:endParaRPr>
          </a:p>
        </p:txBody>
      </p:sp>
      <p:sp>
        <p:nvSpPr>
          <p:cNvPr id="37" name="テキスト ボックス 36"/>
          <p:cNvSpPr txBox="1"/>
          <p:nvPr/>
        </p:nvSpPr>
        <p:spPr>
          <a:xfrm>
            <a:off x="6526245" y="1271470"/>
            <a:ext cx="2262158" cy="461665"/>
          </a:xfrm>
          <a:prstGeom prst="rect">
            <a:avLst/>
          </a:prstGeom>
          <a:noFill/>
          <a:ln>
            <a:solidFill>
              <a:schemeClr val="tx2"/>
            </a:solidFill>
          </a:ln>
        </p:spPr>
        <p:txBody>
          <a:bodyPr wrap="none" rtlCol="0">
            <a:spAutoFit/>
          </a:bodyPr>
          <a:lstStyle/>
          <a:p>
            <a:r>
              <a:rPr kumimoji="1" lang="ja-JP" altLang="en-US" sz="2400" b="1" dirty="0" smtClean="0"/>
              <a:t>スキーマ不一致</a:t>
            </a:r>
            <a:endParaRPr kumimoji="1" lang="en-US" altLang="ja-JP" sz="2400" b="1" dirty="0" smtClean="0"/>
          </a:p>
        </p:txBody>
      </p:sp>
      <p:sp>
        <p:nvSpPr>
          <p:cNvPr id="38" name="テキスト ボックス 37"/>
          <p:cNvSpPr txBox="1"/>
          <p:nvPr/>
        </p:nvSpPr>
        <p:spPr>
          <a:xfrm>
            <a:off x="7139682" y="1719363"/>
            <a:ext cx="1547118" cy="369332"/>
          </a:xfrm>
          <a:prstGeom prst="rect">
            <a:avLst/>
          </a:prstGeom>
          <a:noFill/>
        </p:spPr>
        <p:txBody>
          <a:bodyPr wrap="none" rtlCol="0">
            <a:spAutoFit/>
          </a:bodyPr>
          <a:lstStyle/>
          <a:p>
            <a:r>
              <a:rPr kumimoji="1" lang="ja-JP" altLang="en-US" dirty="0" smtClean="0"/>
              <a:t>完全な不一致</a:t>
            </a:r>
            <a:endParaRPr kumimoji="1" lang="ja-JP" altLang="en-US" dirty="0"/>
          </a:p>
        </p:txBody>
      </p:sp>
      <p:cxnSp>
        <p:nvCxnSpPr>
          <p:cNvPr id="40" name="直線コネクタ 39"/>
          <p:cNvCxnSpPr/>
          <p:nvPr/>
        </p:nvCxnSpPr>
        <p:spPr>
          <a:xfrm rot="16200000" flipH="1">
            <a:off x="1059937" y="3207263"/>
            <a:ext cx="3874524" cy="2"/>
          </a:xfrm>
          <a:prstGeom prst="line">
            <a:avLst/>
          </a:prstGeom>
          <a:ln>
            <a:solidFill>
              <a:schemeClr val="tx1"/>
            </a:solidFill>
            <a:prstDash val="lgDash"/>
          </a:ln>
        </p:spPr>
        <p:style>
          <a:lnRef idx="2">
            <a:schemeClr val="accent1"/>
          </a:lnRef>
          <a:fillRef idx="0">
            <a:schemeClr val="accent1"/>
          </a:fillRef>
          <a:effectRef idx="1">
            <a:schemeClr val="accent1"/>
          </a:effectRef>
          <a:fontRef idx="minor">
            <a:schemeClr val="tx1"/>
          </a:fontRef>
        </p:style>
      </p:cxnSp>
      <p:cxnSp>
        <p:nvCxnSpPr>
          <p:cNvPr id="42" name="直線コネクタ 41"/>
          <p:cNvCxnSpPr/>
          <p:nvPr/>
        </p:nvCxnSpPr>
        <p:spPr>
          <a:xfrm rot="16200000" flipH="1">
            <a:off x="4175612" y="3207266"/>
            <a:ext cx="3874524" cy="2"/>
          </a:xfrm>
          <a:prstGeom prst="line">
            <a:avLst/>
          </a:prstGeom>
          <a:ln>
            <a:solidFill>
              <a:schemeClr val="tx1"/>
            </a:solidFill>
            <a:prstDash val="lgDash"/>
          </a:ln>
        </p:spPr>
        <p:style>
          <a:lnRef idx="2">
            <a:schemeClr val="accent1"/>
          </a:lnRef>
          <a:fillRef idx="0">
            <a:schemeClr val="accent1"/>
          </a:fillRef>
          <a:effectRef idx="1">
            <a:schemeClr val="accent1"/>
          </a:effectRef>
          <a:fontRef idx="minor">
            <a:schemeClr val="tx1"/>
          </a:fontRef>
        </p:style>
      </p:cxnSp>
      <p:sp>
        <p:nvSpPr>
          <p:cNvPr id="43" name="スライド番号プレースホルダ 42"/>
          <p:cNvSpPr>
            <a:spLocks noGrp="1"/>
          </p:cNvSpPr>
          <p:nvPr>
            <p:ph type="sldNum" sz="quarter" idx="12"/>
          </p:nvPr>
        </p:nvSpPr>
        <p:spPr>
          <a:xfrm>
            <a:off x="6722530" y="6356350"/>
            <a:ext cx="2133600" cy="365125"/>
          </a:xfrm>
        </p:spPr>
        <p:txBody>
          <a:bodyPr/>
          <a:lstStyle/>
          <a:p>
            <a:fld id="{FC90A18A-17FE-B444-978C-E390924CF212}" type="slidenum">
              <a:rPr lang="ja-JP" altLang="en-US" smtClean="0"/>
              <a:pPr/>
              <a:t>24</a:t>
            </a:fld>
            <a:endParaRPr lang="ja-JP" altLang="en-US"/>
          </a:p>
        </p:txBody>
      </p:sp>
    </p:spTree>
    <p:extLst>
      <p:ext uri="{BB962C8B-B14F-4D97-AF65-F5344CB8AC3E}">
        <p14:creationId xmlns:p14="http://schemas.microsoft.com/office/powerpoint/2010/main" val="83215064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最適刺激水準</a:t>
            </a:r>
            <a:endParaRPr lang="ja-JP" altLang="en-US" dirty="0"/>
          </a:p>
        </p:txBody>
      </p:sp>
      <p:cxnSp>
        <p:nvCxnSpPr>
          <p:cNvPr id="5" name="直線コネクタ 4"/>
          <p:cNvCxnSpPr/>
          <p:nvPr/>
        </p:nvCxnSpPr>
        <p:spPr>
          <a:xfrm>
            <a:off x="1654961" y="3976606"/>
            <a:ext cx="6209324" cy="1588"/>
          </a:xfrm>
          <a:prstGeom prst="line">
            <a:avLst/>
          </a:prstGeom>
          <a:ln w="50800">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直線コネクタ 6"/>
          <p:cNvCxnSpPr/>
          <p:nvPr/>
        </p:nvCxnSpPr>
        <p:spPr>
          <a:xfrm rot="5400000">
            <a:off x="-620849" y="3863181"/>
            <a:ext cx="4525963" cy="1588"/>
          </a:xfrm>
          <a:prstGeom prst="line">
            <a:avLst/>
          </a:prstGeom>
          <a:ln w="50800">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1162490" y="1562509"/>
            <a:ext cx="415498" cy="369332"/>
          </a:xfrm>
          <a:prstGeom prst="rect">
            <a:avLst/>
          </a:prstGeom>
          <a:noFill/>
        </p:spPr>
        <p:txBody>
          <a:bodyPr wrap="none" rtlCol="0">
            <a:spAutoFit/>
          </a:bodyPr>
          <a:lstStyle/>
          <a:p>
            <a:r>
              <a:rPr kumimoji="1" lang="ja-JP" altLang="en-US" dirty="0" smtClean="0">
                <a:solidFill>
                  <a:schemeClr val="accent2"/>
                </a:solidFill>
              </a:rPr>
              <a:t>快</a:t>
            </a:r>
            <a:endParaRPr kumimoji="1" lang="ja-JP" altLang="en-US" dirty="0">
              <a:solidFill>
                <a:schemeClr val="accent2"/>
              </a:solidFill>
            </a:endParaRPr>
          </a:p>
        </p:txBody>
      </p:sp>
      <p:sp>
        <p:nvSpPr>
          <p:cNvPr id="10" name="テキスト ボックス 9"/>
          <p:cNvSpPr txBox="1"/>
          <p:nvPr/>
        </p:nvSpPr>
        <p:spPr>
          <a:xfrm>
            <a:off x="975006" y="3809816"/>
            <a:ext cx="646331" cy="369332"/>
          </a:xfrm>
          <a:prstGeom prst="rect">
            <a:avLst/>
          </a:prstGeom>
          <a:noFill/>
        </p:spPr>
        <p:txBody>
          <a:bodyPr wrap="none" rtlCol="0">
            <a:spAutoFit/>
          </a:bodyPr>
          <a:lstStyle/>
          <a:p>
            <a:r>
              <a:rPr lang="ja-JP" altLang="en-US" dirty="0" smtClean="0">
                <a:solidFill>
                  <a:schemeClr val="accent3"/>
                </a:solidFill>
              </a:rPr>
              <a:t>中性</a:t>
            </a:r>
            <a:endParaRPr kumimoji="1" lang="ja-JP" altLang="en-US" dirty="0">
              <a:solidFill>
                <a:schemeClr val="accent3"/>
              </a:solidFill>
            </a:endParaRPr>
          </a:p>
        </p:txBody>
      </p:sp>
      <p:sp>
        <p:nvSpPr>
          <p:cNvPr id="11" name="テキスト ボックス 10"/>
          <p:cNvSpPr txBox="1"/>
          <p:nvPr/>
        </p:nvSpPr>
        <p:spPr>
          <a:xfrm>
            <a:off x="1000680" y="5823753"/>
            <a:ext cx="646331" cy="369332"/>
          </a:xfrm>
          <a:prstGeom prst="rect">
            <a:avLst/>
          </a:prstGeom>
          <a:noFill/>
        </p:spPr>
        <p:txBody>
          <a:bodyPr wrap="none" rtlCol="0">
            <a:spAutoFit/>
          </a:bodyPr>
          <a:lstStyle/>
          <a:p>
            <a:r>
              <a:rPr kumimoji="1" lang="ja-JP" altLang="en-US" dirty="0" smtClean="0">
                <a:solidFill>
                  <a:schemeClr val="accent1"/>
                </a:solidFill>
              </a:rPr>
              <a:t>不快</a:t>
            </a:r>
            <a:endParaRPr kumimoji="1" lang="ja-JP" altLang="en-US" dirty="0">
              <a:solidFill>
                <a:schemeClr val="accent1"/>
              </a:solidFill>
            </a:endParaRPr>
          </a:p>
        </p:txBody>
      </p:sp>
      <p:cxnSp>
        <p:nvCxnSpPr>
          <p:cNvPr id="14" name="直線コネクタ 13"/>
          <p:cNvCxnSpPr/>
          <p:nvPr/>
        </p:nvCxnSpPr>
        <p:spPr>
          <a:xfrm rot="16200000" flipH="1">
            <a:off x="2233663" y="3770410"/>
            <a:ext cx="4735757" cy="30212"/>
          </a:xfrm>
          <a:prstGeom prst="line">
            <a:avLst/>
          </a:pr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cxnSp>
      <p:sp>
        <p:nvSpPr>
          <p:cNvPr id="13" name="フリーフォーム 12"/>
          <p:cNvSpPr/>
          <p:nvPr/>
        </p:nvSpPr>
        <p:spPr>
          <a:xfrm>
            <a:off x="1757597" y="1609874"/>
            <a:ext cx="5580695" cy="4213880"/>
          </a:xfrm>
          <a:custGeom>
            <a:avLst/>
            <a:gdLst>
              <a:gd name="connsiteX0" fmla="*/ 0 w 5580695"/>
              <a:gd name="connsiteY0" fmla="*/ 4162583 h 4201066"/>
              <a:gd name="connsiteX1" fmla="*/ 2835250 w 5580695"/>
              <a:gd name="connsiteY1" fmla="*/ 6414 h 4201066"/>
              <a:gd name="connsiteX2" fmla="*/ 5580695 w 5580695"/>
              <a:gd name="connsiteY2" fmla="*/ 4201066 h 4201066"/>
              <a:gd name="connsiteX3" fmla="*/ 5580695 w 5580695"/>
              <a:gd name="connsiteY3" fmla="*/ 4201066 h 4201066"/>
            </a:gdLst>
            <a:ahLst/>
            <a:cxnLst>
              <a:cxn ang="0">
                <a:pos x="connsiteX0" y="connsiteY0"/>
              </a:cxn>
              <a:cxn ang="0">
                <a:pos x="connsiteX1" y="connsiteY1"/>
              </a:cxn>
              <a:cxn ang="0">
                <a:pos x="connsiteX2" y="connsiteY2"/>
              </a:cxn>
              <a:cxn ang="0">
                <a:pos x="connsiteX3" y="connsiteY3"/>
              </a:cxn>
            </a:cxnLst>
            <a:rect l="l" t="t" r="r" b="b"/>
            <a:pathLst>
              <a:path w="5580695" h="4201066">
                <a:moveTo>
                  <a:pt x="0" y="4162583"/>
                </a:moveTo>
                <a:cubicBezTo>
                  <a:pt x="952567" y="2081291"/>
                  <a:pt x="1905134" y="0"/>
                  <a:pt x="2835250" y="6414"/>
                </a:cubicBezTo>
                <a:cubicBezTo>
                  <a:pt x="3765366" y="12828"/>
                  <a:pt x="5580695" y="4201066"/>
                  <a:pt x="5580695" y="4201066"/>
                </a:cubicBezTo>
                <a:lnTo>
                  <a:pt x="5580695" y="4201066"/>
                </a:lnTo>
              </a:path>
            </a:pathLst>
          </a:custGeom>
          <a:ln w="50800">
            <a:solidFill>
              <a:schemeClr val="accent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5" name="正方形/長方形 14"/>
          <p:cNvSpPr/>
          <p:nvPr/>
        </p:nvSpPr>
        <p:spPr>
          <a:xfrm>
            <a:off x="3848758" y="1391982"/>
            <a:ext cx="1526672" cy="4735757"/>
          </a:xfrm>
          <a:prstGeom prst="rect">
            <a:avLst/>
          </a:prstGeom>
          <a:noFill/>
          <a:ln w="44450">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9" name="直線コネクタ 18"/>
          <p:cNvCxnSpPr/>
          <p:nvPr/>
        </p:nvCxnSpPr>
        <p:spPr>
          <a:xfrm flipV="1">
            <a:off x="5375430" y="1116008"/>
            <a:ext cx="333556" cy="275974"/>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2" name="テキスト ボックス 21"/>
          <p:cNvSpPr txBox="1"/>
          <p:nvPr/>
        </p:nvSpPr>
        <p:spPr>
          <a:xfrm>
            <a:off x="5644844" y="782483"/>
            <a:ext cx="2660704" cy="677108"/>
          </a:xfrm>
          <a:prstGeom prst="rect">
            <a:avLst/>
          </a:prstGeom>
          <a:noFill/>
        </p:spPr>
        <p:txBody>
          <a:bodyPr wrap="none" rtlCol="0">
            <a:spAutoFit/>
          </a:bodyPr>
          <a:lstStyle/>
          <a:p>
            <a:r>
              <a:rPr kumimoji="1" lang="ja-JP" altLang="en-US" dirty="0" smtClean="0"/>
              <a:t>中程度のスキーマ不一致</a:t>
            </a:r>
            <a:endParaRPr kumimoji="1" lang="en-US" altLang="ja-JP" dirty="0" smtClean="0"/>
          </a:p>
          <a:p>
            <a:r>
              <a:rPr lang="ja-JP" altLang="en-US" dirty="0" smtClean="0"/>
              <a:t>　＝</a:t>
            </a:r>
            <a:r>
              <a:rPr lang="ja-JP" altLang="en-US" sz="2000" u="sng" dirty="0" smtClean="0">
                <a:solidFill>
                  <a:schemeClr val="accent3"/>
                </a:solidFill>
              </a:rPr>
              <a:t>スキーマ不協和</a:t>
            </a:r>
            <a:endParaRPr kumimoji="1" lang="ja-JP" altLang="en-US" sz="2000" u="sng" dirty="0">
              <a:solidFill>
                <a:schemeClr val="accent3"/>
              </a:solidFill>
            </a:endParaRPr>
          </a:p>
        </p:txBody>
      </p:sp>
      <p:sp>
        <p:nvSpPr>
          <p:cNvPr id="17" name="テキスト ボックス 16"/>
          <p:cNvSpPr txBox="1"/>
          <p:nvPr/>
        </p:nvSpPr>
        <p:spPr>
          <a:xfrm>
            <a:off x="7598268" y="4084836"/>
            <a:ext cx="1107996" cy="369332"/>
          </a:xfrm>
          <a:prstGeom prst="rect">
            <a:avLst/>
          </a:prstGeom>
          <a:noFill/>
        </p:spPr>
        <p:txBody>
          <a:bodyPr wrap="none" rtlCol="0">
            <a:spAutoFit/>
          </a:bodyPr>
          <a:lstStyle/>
          <a:p>
            <a:r>
              <a:rPr kumimoji="1" lang="ja-JP" altLang="en-US" dirty="0" smtClean="0"/>
              <a:t>刺激水準</a:t>
            </a:r>
            <a:endParaRPr kumimoji="1" lang="ja-JP" altLang="en-US" dirty="0"/>
          </a:p>
        </p:txBody>
      </p:sp>
      <p:sp>
        <p:nvSpPr>
          <p:cNvPr id="16" name="太陽 15"/>
          <p:cNvSpPr/>
          <p:nvPr/>
        </p:nvSpPr>
        <p:spPr>
          <a:xfrm>
            <a:off x="525999" y="1532906"/>
            <a:ext cx="444056" cy="481038"/>
          </a:xfrm>
          <a:prstGeom prst="sun">
            <a:avLst/>
          </a:prstGeom>
          <a:solidFill>
            <a:schemeClr val="accent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雲 17"/>
          <p:cNvSpPr/>
          <p:nvPr/>
        </p:nvSpPr>
        <p:spPr>
          <a:xfrm>
            <a:off x="457200" y="3809816"/>
            <a:ext cx="517806" cy="369332"/>
          </a:xfrm>
          <a:prstGeom prst="cloud">
            <a:avLst/>
          </a:prstGeom>
          <a:solidFill>
            <a:schemeClr val="bg1">
              <a:lumMod val="65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 name="稲妻 19"/>
          <p:cNvSpPr/>
          <p:nvPr/>
        </p:nvSpPr>
        <p:spPr>
          <a:xfrm>
            <a:off x="559832" y="5772441"/>
            <a:ext cx="517806" cy="525950"/>
          </a:xfrm>
          <a:prstGeom prst="lightningBolt">
            <a:avLst/>
          </a:prstGeom>
          <a:solidFill>
            <a:schemeClr val="accent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6126910" y="3440484"/>
            <a:ext cx="1737375" cy="369332"/>
          </a:xfrm>
          <a:prstGeom prst="rect">
            <a:avLst/>
          </a:prstGeom>
          <a:noFill/>
          <a:ln>
            <a:solidFill>
              <a:schemeClr val="accent4"/>
            </a:solidFill>
            <a:prstDash val="sysDash"/>
          </a:ln>
        </p:spPr>
        <p:txBody>
          <a:bodyPr wrap="none" rtlCol="0">
            <a:spAutoFit/>
          </a:bodyPr>
          <a:lstStyle/>
          <a:p>
            <a:r>
              <a:rPr kumimoji="1" lang="ja-JP" altLang="en-US" dirty="0" smtClean="0"/>
              <a:t>スキーマ不一致</a:t>
            </a:r>
            <a:endParaRPr kumimoji="1" lang="ja-JP" altLang="en-US" dirty="0"/>
          </a:p>
        </p:txBody>
      </p:sp>
      <p:sp>
        <p:nvSpPr>
          <p:cNvPr id="27" name="テキスト ボックス 26"/>
          <p:cNvSpPr txBox="1"/>
          <p:nvPr/>
        </p:nvSpPr>
        <p:spPr>
          <a:xfrm>
            <a:off x="1706286" y="4084836"/>
            <a:ext cx="1506542" cy="369332"/>
          </a:xfrm>
          <a:prstGeom prst="rect">
            <a:avLst/>
          </a:prstGeom>
          <a:noFill/>
          <a:ln>
            <a:solidFill>
              <a:schemeClr val="accent4"/>
            </a:solidFill>
            <a:prstDash val="sysDash"/>
          </a:ln>
        </p:spPr>
        <p:txBody>
          <a:bodyPr wrap="none" rtlCol="0">
            <a:spAutoFit/>
          </a:bodyPr>
          <a:lstStyle/>
          <a:p>
            <a:r>
              <a:rPr kumimoji="1" lang="ja-JP" altLang="en-US" dirty="0" smtClean="0"/>
              <a:t>スキーマ一致</a:t>
            </a:r>
            <a:endParaRPr kumimoji="1" lang="ja-JP" altLang="en-US" dirty="0"/>
          </a:p>
        </p:txBody>
      </p:sp>
      <p:pic>
        <p:nvPicPr>
          <p:cNvPr id="28" name="図 27" descr="hyojo01_002idea.wmf"/>
          <p:cNvPicPr>
            <a:picLocks noChangeAspect="1"/>
          </p:cNvPicPr>
          <p:nvPr/>
        </p:nvPicPr>
        <p:blipFill>
          <a:blip r:embed="rId3"/>
          <a:stretch>
            <a:fillRect/>
          </a:stretch>
        </p:blipFill>
        <p:spPr>
          <a:xfrm>
            <a:off x="7864285" y="1192689"/>
            <a:ext cx="646068" cy="834369"/>
          </a:xfrm>
          <a:prstGeom prst="rect">
            <a:avLst/>
          </a:prstGeom>
        </p:spPr>
      </p:pic>
      <p:pic>
        <p:nvPicPr>
          <p:cNvPr id="31" name="図 30" descr="hyojo01_003good.wmf"/>
          <p:cNvPicPr>
            <a:picLocks noChangeAspect="1"/>
          </p:cNvPicPr>
          <p:nvPr/>
        </p:nvPicPr>
        <p:blipFill>
          <a:blip r:embed="rId4"/>
          <a:stretch>
            <a:fillRect/>
          </a:stretch>
        </p:blipFill>
        <p:spPr>
          <a:xfrm>
            <a:off x="2521680" y="4545454"/>
            <a:ext cx="691148" cy="840492"/>
          </a:xfrm>
          <a:prstGeom prst="rect">
            <a:avLst/>
          </a:prstGeom>
        </p:spPr>
      </p:pic>
      <p:pic>
        <p:nvPicPr>
          <p:cNvPr id="23" name="図 22" descr="hyojo02_02frown.wmf"/>
          <p:cNvPicPr>
            <a:picLocks noChangeAspect="1"/>
          </p:cNvPicPr>
          <p:nvPr/>
        </p:nvPicPr>
        <p:blipFill>
          <a:blip r:embed="rId5"/>
          <a:stretch>
            <a:fillRect/>
          </a:stretch>
        </p:blipFill>
        <p:spPr>
          <a:xfrm>
            <a:off x="7958420" y="3108347"/>
            <a:ext cx="694256" cy="886135"/>
          </a:xfrm>
          <a:prstGeom prst="rect">
            <a:avLst/>
          </a:prstGeom>
        </p:spPr>
      </p:pic>
      <p:sp>
        <p:nvSpPr>
          <p:cNvPr id="25" name="スライド番号プレースホルダ 24"/>
          <p:cNvSpPr>
            <a:spLocks noGrp="1"/>
          </p:cNvSpPr>
          <p:nvPr>
            <p:ph type="sldNum" sz="quarter" idx="12"/>
          </p:nvPr>
        </p:nvSpPr>
        <p:spPr/>
        <p:txBody>
          <a:bodyPr/>
          <a:lstStyle/>
          <a:p>
            <a:fld id="{FC90A18A-17FE-B444-978C-E390924CF212}" type="slidenum">
              <a:rPr lang="ja-JP" altLang="en-US" smtClean="0"/>
              <a:pPr/>
              <a:t>25</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mph" presetSubtype="0" fill="hold" grpId="0" nodeType="clickEffect">
                                  <p:stCondLst>
                                    <p:cond delay="0"/>
                                  </p:stCondLst>
                                  <p:childTnLst>
                                    <p:anim calcmode="discrete" valueType="str">
                                      <p:cBhvr>
                                        <p:cTn id="6" dur="1000" fill="hold"/>
                                        <p:tgtEl>
                                          <p:spTgt spid="15"/>
                                        </p:tgtEl>
                                        <p:attrNameLst>
                                          <p:attrName>style.visibility</p:attrName>
                                        </p:attrNameLst>
                                      </p:cBhvr>
                                      <p:tavLst>
                                        <p:tav tm="0">
                                          <p:val>
                                            <p:strVal val="hidden"/>
                                          </p:val>
                                        </p:tav>
                                        <p:tav tm="50000">
                                          <p:val>
                                            <p:strVal val="visible"/>
                                          </p:val>
                                        </p:tav>
                                      </p:tavLst>
                                    </p:anim>
                                  </p:childTnLst>
                                </p:cTn>
                              </p:par>
                              <p:par>
                                <p:cTn id="7" presetID="35" presetClass="emph" presetSubtype="0" fill="hold" grpId="0" nodeType="withEffect">
                                  <p:stCondLst>
                                    <p:cond delay="0"/>
                                  </p:stCondLst>
                                  <p:childTnLst>
                                    <p:anim calcmode="discrete" valueType="str">
                                      <p:cBhvr>
                                        <p:cTn id="8" dur="1000" fill="hold"/>
                                        <p:tgtEl>
                                          <p:spTgt spid="22"/>
                                        </p:tgtEl>
                                        <p:attrNameLst>
                                          <p:attrName>style.visibility</p:attrName>
                                        </p:attrNameLst>
                                      </p:cBhvr>
                                      <p:tavLst>
                                        <p:tav tm="0">
                                          <p:val>
                                            <p:strVal val="hidden"/>
                                          </p:val>
                                        </p:tav>
                                        <p:tav tm="50000">
                                          <p:val>
                                            <p:strVal val="visible"/>
                                          </p:val>
                                        </p:tav>
                                      </p:tavLst>
                                    </p:anim>
                                  </p:childTnLst>
                                </p:cTn>
                              </p:par>
                              <p:par>
                                <p:cTn id="9" presetID="35" presetClass="emph" presetSubtype="0" fill="hold" nodeType="withEffect">
                                  <p:stCondLst>
                                    <p:cond delay="0"/>
                                  </p:stCondLst>
                                  <p:childTnLst>
                                    <p:anim calcmode="discrete" valueType="str">
                                      <p:cBhvr>
                                        <p:cTn id="10" dur="1000" fill="hold"/>
                                        <p:tgtEl>
                                          <p:spTgt spid="28"/>
                                        </p:tgtEl>
                                        <p:attrNameLst>
                                          <p:attrName>style.visibility</p:attrName>
                                        </p:attrNameLst>
                                      </p:cBhvr>
                                      <p:tavLst>
                                        <p:tav tm="0">
                                          <p:val>
                                            <p:strVal val="hidden"/>
                                          </p:val>
                                        </p:tav>
                                        <p:tav tm="50000">
                                          <p:val>
                                            <p:strVal val="visible"/>
                                          </p:val>
                                        </p:tav>
                                      </p:tavLst>
                                    </p:anim>
                                  </p:childTnLst>
                                </p:cTn>
                              </p:par>
                              <p:par>
                                <p:cTn id="11" presetID="35" presetClass="emph" presetSubtype="0" fill="hold" nodeType="withEffect">
                                  <p:stCondLst>
                                    <p:cond delay="0"/>
                                  </p:stCondLst>
                                  <p:childTnLst>
                                    <p:anim calcmode="discrete" valueType="str">
                                      <p:cBhvr>
                                        <p:cTn id="12" dur="1000" fill="hold"/>
                                        <p:tgtEl>
                                          <p:spTgt spid="1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研究対象</a:t>
            </a:r>
            <a:endParaRPr lang="ja-JP" altLang="en-US" dirty="0"/>
          </a:p>
        </p:txBody>
      </p:sp>
      <p:sp>
        <p:nvSpPr>
          <p:cNvPr id="33" name="テキスト ボックス 32"/>
          <p:cNvSpPr txBox="1"/>
          <p:nvPr/>
        </p:nvSpPr>
        <p:spPr>
          <a:xfrm>
            <a:off x="795409" y="1603445"/>
            <a:ext cx="1659429" cy="400110"/>
          </a:xfrm>
          <a:prstGeom prst="rect">
            <a:avLst/>
          </a:prstGeom>
          <a:noFill/>
        </p:spPr>
        <p:txBody>
          <a:bodyPr wrap="none" rtlCol="0">
            <a:spAutoFit/>
          </a:bodyPr>
          <a:lstStyle/>
          <a:p>
            <a:r>
              <a:rPr kumimoji="1" lang="ja-JP" altLang="en-US" sz="2000" dirty="0" smtClean="0"/>
              <a:t>スキーマ一致</a:t>
            </a:r>
            <a:endParaRPr kumimoji="1" lang="ja-JP" altLang="en-US" sz="2000" dirty="0"/>
          </a:p>
        </p:txBody>
      </p:sp>
      <p:sp>
        <p:nvSpPr>
          <p:cNvPr id="34" name="テキスト ボックス 33"/>
          <p:cNvSpPr txBox="1"/>
          <p:nvPr/>
        </p:nvSpPr>
        <p:spPr>
          <a:xfrm>
            <a:off x="3669151" y="1603445"/>
            <a:ext cx="1909898" cy="400110"/>
          </a:xfrm>
          <a:prstGeom prst="rect">
            <a:avLst/>
          </a:prstGeom>
          <a:noFill/>
        </p:spPr>
        <p:txBody>
          <a:bodyPr wrap="none" rtlCol="0">
            <a:spAutoFit/>
          </a:bodyPr>
          <a:lstStyle/>
          <a:p>
            <a:r>
              <a:rPr kumimoji="1" lang="ja-JP" altLang="en-US" sz="2000" dirty="0" smtClean="0"/>
              <a:t>スキーマ不協和</a:t>
            </a:r>
            <a:endParaRPr kumimoji="1" lang="ja-JP" altLang="en-US" sz="2000" dirty="0"/>
          </a:p>
        </p:txBody>
      </p:sp>
      <p:sp>
        <p:nvSpPr>
          <p:cNvPr id="35" name="テキスト ボックス 34"/>
          <p:cNvSpPr txBox="1"/>
          <p:nvPr/>
        </p:nvSpPr>
        <p:spPr>
          <a:xfrm>
            <a:off x="6453081" y="1526477"/>
            <a:ext cx="1915909" cy="400110"/>
          </a:xfrm>
          <a:prstGeom prst="rect">
            <a:avLst/>
          </a:prstGeom>
          <a:noFill/>
        </p:spPr>
        <p:txBody>
          <a:bodyPr wrap="none" rtlCol="0">
            <a:spAutoFit/>
          </a:bodyPr>
          <a:lstStyle/>
          <a:p>
            <a:r>
              <a:rPr kumimoji="1" lang="ja-JP" altLang="en-US" sz="2000" dirty="0" smtClean="0"/>
              <a:t>スキーマ不一致</a:t>
            </a:r>
            <a:endParaRPr kumimoji="1" lang="ja-JP" altLang="en-US" sz="2000" dirty="0"/>
          </a:p>
        </p:txBody>
      </p:sp>
      <p:pic>
        <p:nvPicPr>
          <p:cNvPr id="36" name="図 35" descr="hyojo01_002idea.wmf"/>
          <p:cNvPicPr>
            <a:picLocks noChangeAspect="1"/>
          </p:cNvPicPr>
          <p:nvPr/>
        </p:nvPicPr>
        <p:blipFill>
          <a:blip r:embed="rId3"/>
          <a:stretch>
            <a:fillRect/>
          </a:stretch>
        </p:blipFill>
        <p:spPr>
          <a:xfrm>
            <a:off x="4211683" y="1975745"/>
            <a:ext cx="1239316" cy="1600525"/>
          </a:xfrm>
          <a:prstGeom prst="rect">
            <a:avLst/>
          </a:prstGeom>
        </p:spPr>
      </p:pic>
      <p:pic>
        <p:nvPicPr>
          <p:cNvPr id="37" name="図 36" descr="hyojo01_003good.wmf"/>
          <p:cNvPicPr>
            <a:picLocks noChangeAspect="1"/>
          </p:cNvPicPr>
          <p:nvPr/>
        </p:nvPicPr>
        <p:blipFill>
          <a:blip r:embed="rId4"/>
          <a:stretch>
            <a:fillRect/>
          </a:stretch>
        </p:blipFill>
        <p:spPr>
          <a:xfrm>
            <a:off x="1028013" y="2027058"/>
            <a:ext cx="1273938" cy="1549212"/>
          </a:xfrm>
          <a:prstGeom prst="rect">
            <a:avLst/>
          </a:prstGeom>
        </p:spPr>
      </p:pic>
      <p:sp>
        <p:nvSpPr>
          <p:cNvPr id="39" name="角丸四角形 38"/>
          <p:cNvSpPr/>
          <p:nvPr/>
        </p:nvSpPr>
        <p:spPr>
          <a:xfrm>
            <a:off x="654290" y="1404811"/>
            <a:ext cx="5144503" cy="3469710"/>
          </a:xfrm>
          <a:prstGeom prst="roundRect">
            <a:avLst/>
          </a:prstGeom>
          <a:noFill/>
          <a:ln w="50800" cap="sq">
            <a:solidFill>
              <a:srgbClr val="FF0000"/>
            </a:solidFill>
            <a:prstDash val="sysDash"/>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41" name="直線コネクタ 40"/>
          <p:cNvCxnSpPr/>
          <p:nvPr/>
        </p:nvCxnSpPr>
        <p:spPr>
          <a:xfrm rot="5400000">
            <a:off x="4202979" y="3046976"/>
            <a:ext cx="3962965" cy="1588"/>
          </a:xfrm>
          <a:prstGeom prst="line">
            <a:avLst/>
          </a:prstGeom>
          <a:ln w="85725" cap="sq" cmpd="tri">
            <a:solidFill>
              <a:schemeClr val="tx1"/>
            </a:solidFill>
            <a:miter lim="800000"/>
          </a:ln>
          <a:effectLst/>
        </p:spPr>
        <p:style>
          <a:lnRef idx="2">
            <a:schemeClr val="accent1"/>
          </a:lnRef>
          <a:fillRef idx="0">
            <a:schemeClr val="accent1"/>
          </a:fillRef>
          <a:effectRef idx="1">
            <a:schemeClr val="accent1"/>
          </a:effectRef>
          <a:fontRef idx="minor">
            <a:schemeClr val="tx1"/>
          </a:fontRef>
        </p:style>
      </p:cxnSp>
      <p:grpSp>
        <p:nvGrpSpPr>
          <p:cNvPr id="3" name="図形グループ 46"/>
          <p:cNvGrpSpPr/>
          <p:nvPr/>
        </p:nvGrpSpPr>
        <p:grpSpPr>
          <a:xfrm>
            <a:off x="6688131" y="3469701"/>
            <a:ext cx="2071112" cy="720016"/>
            <a:chOff x="6453081" y="911558"/>
            <a:chExt cx="1951481" cy="506080"/>
          </a:xfrm>
        </p:grpSpPr>
        <p:sp>
          <p:nvSpPr>
            <p:cNvPr id="42" name="円/楕円 41"/>
            <p:cNvSpPr/>
            <p:nvPr/>
          </p:nvSpPr>
          <p:spPr>
            <a:xfrm>
              <a:off x="6453081" y="911558"/>
              <a:ext cx="1951481" cy="506080"/>
            </a:xfrm>
            <a:prstGeom prst="ellipse">
              <a:avLst/>
            </a:prstGeom>
            <a:solidFill>
              <a:schemeClr val="accent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7045659" y="980225"/>
              <a:ext cx="906359" cy="367757"/>
            </a:xfrm>
            <a:prstGeom prst="rect">
              <a:avLst/>
            </a:prstGeom>
            <a:noFill/>
          </p:spPr>
          <p:txBody>
            <a:bodyPr wrap="square" rtlCol="0">
              <a:spAutoFit/>
            </a:bodyPr>
            <a:lstStyle/>
            <a:p>
              <a:r>
                <a:rPr kumimoji="1" lang="ja-JP" altLang="en-US" sz="2800" dirty="0" smtClean="0"/>
                <a:t>除外</a:t>
              </a:r>
              <a:endParaRPr kumimoji="1" lang="ja-JP" altLang="en-US" sz="2800" dirty="0"/>
            </a:p>
          </p:txBody>
        </p:sp>
      </p:grpSp>
      <p:sp>
        <p:nvSpPr>
          <p:cNvPr id="49" name="テキスト ボックス 48"/>
          <p:cNvSpPr txBox="1"/>
          <p:nvPr/>
        </p:nvSpPr>
        <p:spPr>
          <a:xfrm>
            <a:off x="238290" y="5233688"/>
            <a:ext cx="8746881" cy="646331"/>
          </a:xfrm>
          <a:prstGeom prst="rect">
            <a:avLst/>
          </a:prstGeom>
          <a:noFill/>
          <a:ln w="12700">
            <a:solidFill>
              <a:schemeClr val="accent1"/>
            </a:solidFill>
            <a:prstDash val="lgDash"/>
          </a:ln>
        </p:spPr>
        <p:txBody>
          <a:bodyPr wrap="none" rtlCol="0">
            <a:spAutoFit/>
          </a:bodyPr>
          <a:lstStyle/>
          <a:p>
            <a:r>
              <a:rPr lang="ja-JP" altLang="en-US" dirty="0" smtClean="0"/>
              <a:t>・スキーマと完全に一致しない情報は望まないものとして情報処理を停止（</a:t>
            </a:r>
            <a:r>
              <a:rPr lang="en-US" altLang="ja-JP" dirty="0" err="1" smtClean="0"/>
              <a:t>Mandler</a:t>
            </a:r>
            <a:r>
              <a:rPr lang="en-US" altLang="ja-JP" dirty="0" smtClean="0"/>
              <a:t> 1982</a:t>
            </a:r>
            <a:r>
              <a:rPr lang="ja-JP" altLang="en-US" dirty="0" smtClean="0"/>
              <a:t>）</a:t>
            </a:r>
            <a:endParaRPr lang="en-US" altLang="ja-JP" dirty="0" smtClean="0"/>
          </a:p>
          <a:p>
            <a:r>
              <a:rPr kumimoji="1" lang="ja-JP" altLang="en-US" dirty="0" smtClean="0"/>
              <a:t>・実務的に、スキーマ不一致の組み合わせを提案することは難しい</a:t>
            </a:r>
            <a:endParaRPr kumimoji="1" lang="ja-JP" altLang="en-US" dirty="0"/>
          </a:p>
        </p:txBody>
      </p:sp>
      <p:sp>
        <p:nvSpPr>
          <p:cNvPr id="50" name="右矢印 49"/>
          <p:cNvSpPr/>
          <p:nvPr/>
        </p:nvSpPr>
        <p:spPr>
          <a:xfrm>
            <a:off x="823982" y="5997481"/>
            <a:ext cx="1244429" cy="546650"/>
          </a:xfrm>
          <a:prstGeom prst="rightArrow">
            <a:avLst/>
          </a:prstGeom>
          <a:solidFill>
            <a:schemeClr val="tx1"/>
          </a:solidFill>
          <a:ln w="381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1" name="テキスト ボックス 50"/>
          <p:cNvSpPr txBox="1"/>
          <p:nvPr/>
        </p:nvSpPr>
        <p:spPr>
          <a:xfrm>
            <a:off x="2366753" y="6014722"/>
            <a:ext cx="6195927" cy="461665"/>
          </a:xfrm>
          <a:prstGeom prst="rect">
            <a:avLst/>
          </a:prstGeom>
          <a:noFill/>
        </p:spPr>
        <p:txBody>
          <a:bodyPr wrap="none" rtlCol="0">
            <a:spAutoFit/>
          </a:bodyPr>
          <a:lstStyle/>
          <a:p>
            <a:r>
              <a:rPr kumimoji="1" lang="ja-JP" altLang="en-US" sz="2400" dirty="0" smtClean="0"/>
              <a:t>今回の研究では完全なスキーマ不一致は</a:t>
            </a:r>
            <a:r>
              <a:rPr kumimoji="1" lang="ja-JP" altLang="en-US" sz="2400" u="sng" dirty="0" smtClean="0"/>
              <a:t>除外</a:t>
            </a:r>
            <a:endParaRPr kumimoji="1" lang="ja-JP" altLang="en-US" sz="2400" u="sng" dirty="0"/>
          </a:p>
        </p:txBody>
      </p:sp>
      <p:grpSp>
        <p:nvGrpSpPr>
          <p:cNvPr id="5" name="図形グループ 53"/>
          <p:cNvGrpSpPr/>
          <p:nvPr/>
        </p:nvGrpSpPr>
        <p:grpSpPr>
          <a:xfrm>
            <a:off x="2771091" y="2208744"/>
            <a:ext cx="1026348" cy="584776"/>
            <a:chOff x="2822407" y="2208744"/>
            <a:chExt cx="1026348" cy="584776"/>
          </a:xfrm>
        </p:grpSpPr>
        <p:sp>
          <p:nvSpPr>
            <p:cNvPr id="52" name="左右矢印 51"/>
            <p:cNvSpPr/>
            <p:nvPr/>
          </p:nvSpPr>
          <p:spPr>
            <a:xfrm>
              <a:off x="2822407" y="2208744"/>
              <a:ext cx="1026348" cy="584776"/>
            </a:xfrm>
            <a:prstGeom prst="leftRightArrow">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3" name="テキスト ボックス 52"/>
            <p:cNvSpPr txBox="1"/>
            <p:nvPr/>
          </p:nvSpPr>
          <p:spPr>
            <a:xfrm>
              <a:off x="3022820" y="2316466"/>
              <a:ext cx="646331" cy="369332"/>
            </a:xfrm>
            <a:prstGeom prst="rect">
              <a:avLst/>
            </a:prstGeom>
            <a:noFill/>
          </p:spPr>
          <p:txBody>
            <a:bodyPr wrap="none" rtlCol="0">
              <a:spAutoFit/>
            </a:bodyPr>
            <a:lstStyle/>
            <a:p>
              <a:r>
                <a:rPr kumimoji="1" lang="ja-JP" altLang="en-US" dirty="0" smtClean="0"/>
                <a:t>比較</a:t>
              </a:r>
              <a:endParaRPr kumimoji="1" lang="ja-JP" altLang="en-US" dirty="0"/>
            </a:p>
          </p:txBody>
        </p:sp>
      </p:grpSp>
      <p:sp>
        <p:nvSpPr>
          <p:cNvPr id="23" name="テキスト ボックス 22"/>
          <p:cNvSpPr txBox="1"/>
          <p:nvPr/>
        </p:nvSpPr>
        <p:spPr>
          <a:xfrm>
            <a:off x="868868" y="3626406"/>
            <a:ext cx="1762021" cy="923330"/>
          </a:xfrm>
          <a:prstGeom prst="rect">
            <a:avLst/>
          </a:prstGeom>
          <a:noFill/>
        </p:spPr>
        <p:txBody>
          <a:bodyPr wrap="none" rtlCol="0">
            <a:spAutoFit/>
          </a:bodyPr>
          <a:lstStyle/>
          <a:p>
            <a:pPr algn="ctr"/>
            <a:r>
              <a:rPr lang="ja-JP" altLang="en-US" dirty="0" smtClean="0"/>
              <a:t>チョコキット</a:t>
            </a:r>
            <a:endParaRPr lang="en-US" altLang="ja-JP" dirty="0" smtClean="0"/>
          </a:p>
          <a:p>
            <a:pPr algn="ctr"/>
            <a:r>
              <a:rPr kumimoji="1" lang="en-US" altLang="ja-JP" dirty="0" smtClean="0"/>
              <a:t>×</a:t>
            </a:r>
          </a:p>
          <a:p>
            <a:pPr algn="ctr"/>
            <a:r>
              <a:rPr lang="ja-JP" altLang="en-US" dirty="0" smtClean="0"/>
              <a:t>ラッピンググッズ</a:t>
            </a:r>
            <a:endParaRPr kumimoji="1" lang="ja-JP" altLang="en-US" dirty="0"/>
          </a:p>
        </p:txBody>
      </p:sp>
      <p:sp>
        <p:nvSpPr>
          <p:cNvPr id="24" name="テキスト ボックス 23"/>
          <p:cNvSpPr txBox="1"/>
          <p:nvPr/>
        </p:nvSpPr>
        <p:spPr>
          <a:xfrm>
            <a:off x="4160541" y="3626395"/>
            <a:ext cx="1264889" cy="923330"/>
          </a:xfrm>
          <a:prstGeom prst="rect">
            <a:avLst/>
          </a:prstGeom>
          <a:noFill/>
        </p:spPr>
        <p:txBody>
          <a:bodyPr wrap="none" rtlCol="0">
            <a:spAutoFit/>
          </a:bodyPr>
          <a:lstStyle/>
          <a:p>
            <a:pPr algn="ctr"/>
            <a:r>
              <a:rPr kumimoji="1" lang="ja-JP" altLang="en-US" dirty="0" smtClean="0"/>
              <a:t>チョコキット</a:t>
            </a:r>
            <a:endParaRPr kumimoji="1" lang="en-US" altLang="ja-JP" dirty="0" smtClean="0"/>
          </a:p>
          <a:p>
            <a:pPr algn="ctr"/>
            <a:r>
              <a:rPr lang="en-US" altLang="ja-JP" dirty="0" smtClean="0"/>
              <a:t>×</a:t>
            </a:r>
          </a:p>
          <a:p>
            <a:pPr algn="ctr"/>
            <a:r>
              <a:rPr kumimoji="1" lang="ja-JP" altLang="en-US" dirty="0" smtClean="0"/>
              <a:t>編物キット</a:t>
            </a:r>
            <a:endParaRPr kumimoji="1" lang="ja-JP" altLang="en-US" dirty="0"/>
          </a:p>
        </p:txBody>
      </p:sp>
      <p:sp>
        <p:nvSpPr>
          <p:cNvPr id="25" name="テキスト ボックス 24"/>
          <p:cNvSpPr txBox="1"/>
          <p:nvPr/>
        </p:nvSpPr>
        <p:spPr>
          <a:xfrm>
            <a:off x="6453081" y="2405885"/>
            <a:ext cx="1264889" cy="923330"/>
          </a:xfrm>
          <a:prstGeom prst="rect">
            <a:avLst/>
          </a:prstGeom>
          <a:noFill/>
        </p:spPr>
        <p:txBody>
          <a:bodyPr wrap="none" rtlCol="0">
            <a:spAutoFit/>
          </a:bodyPr>
          <a:lstStyle/>
          <a:p>
            <a:pPr algn="ctr"/>
            <a:r>
              <a:rPr kumimoji="1" lang="ja-JP" altLang="en-US" dirty="0" smtClean="0"/>
              <a:t>チョコキット</a:t>
            </a:r>
            <a:endParaRPr kumimoji="1" lang="en-US" altLang="ja-JP" dirty="0" smtClean="0"/>
          </a:p>
          <a:p>
            <a:pPr algn="ctr"/>
            <a:r>
              <a:rPr lang="en-US" altLang="ja-JP" dirty="0" smtClean="0"/>
              <a:t>×</a:t>
            </a:r>
          </a:p>
          <a:p>
            <a:pPr algn="ctr"/>
            <a:r>
              <a:rPr lang="ja-JP" altLang="en-US" dirty="0" smtClean="0"/>
              <a:t>傘</a:t>
            </a:r>
            <a:endParaRPr kumimoji="1" lang="ja-JP" altLang="en-US" dirty="0"/>
          </a:p>
        </p:txBody>
      </p:sp>
      <p:sp>
        <p:nvSpPr>
          <p:cNvPr id="26" name="スライド番号プレースホルダ 25"/>
          <p:cNvSpPr>
            <a:spLocks noGrp="1"/>
          </p:cNvSpPr>
          <p:nvPr>
            <p:ph type="sldNum" sz="quarter" idx="12"/>
          </p:nvPr>
        </p:nvSpPr>
        <p:spPr/>
        <p:txBody>
          <a:bodyPr/>
          <a:lstStyle/>
          <a:p>
            <a:fld id="{FC90A18A-17FE-B444-978C-E390924CF212}" type="slidenum">
              <a:rPr lang="ja-JP" altLang="en-US" smtClean="0"/>
              <a:pPr/>
              <a:t>26</a:t>
            </a:fld>
            <a:endParaRPr lang="ja-JP" altLang="en-US"/>
          </a:p>
        </p:txBody>
      </p:sp>
      <p:grpSp>
        <p:nvGrpSpPr>
          <p:cNvPr id="6" name="グループ化 5"/>
          <p:cNvGrpSpPr/>
          <p:nvPr/>
        </p:nvGrpSpPr>
        <p:grpSpPr>
          <a:xfrm>
            <a:off x="7868424" y="1577802"/>
            <a:ext cx="1195318" cy="1549883"/>
            <a:chOff x="7868424" y="1577802"/>
            <a:chExt cx="1195318" cy="1549883"/>
          </a:xfrm>
        </p:grpSpPr>
        <p:grpSp>
          <p:nvGrpSpPr>
            <p:cNvPr id="4" name="図形グループ 47"/>
            <p:cNvGrpSpPr/>
            <p:nvPr/>
          </p:nvGrpSpPr>
          <p:grpSpPr>
            <a:xfrm>
              <a:off x="8082394" y="1577802"/>
              <a:ext cx="981348" cy="1215718"/>
              <a:chOff x="8197855" y="1577802"/>
              <a:chExt cx="981348" cy="1215718"/>
            </a:xfrm>
          </p:grpSpPr>
          <p:sp>
            <p:nvSpPr>
              <p:cNvPr id="44" name="テキスト ボックス 43"/>
              <p:cNvSpPr txBox="1"/>
              <p:nvPr/>
            </p:nvSpPr>
            <p:spPr>
              <a:xfrm>
                <a:off x="8197855" y="1577802"/>
                <a:ext cx="877163" cy="923330"/>
              </a:xfrm>
              <a:prstGeom prst="rect">
                <a:avLst/>
              </a:prstGeom>
              <a:noFill/>
            </p:spPr>
            <p:txBody>
              <a:bodyPr wrap="none" rtlCol="0">
                <a:spAutoFit/>
              </a:bodyPr>
              <a:lstStyle/>
              <a:p>
                <a:r>
                  <a:rPr kumimoji="1" lang="ja-JP" altLang="en-US" sz="5400" b="1" dirty="0" smtClean="0">
                    <a:solidFill>
                      <a:schemeClr val="accent1">
                        <a:lumMod val="75000"/>
                      </a:schemeClr>
                    </a:solidFill>
                  </a:rPr>
                  <a:t>？</a:t>
                </a:r>
                <a:endParaRPr kumimoji="1" lang="ja-JP" altLang="en-US" sz="5400" b="1" dirty="0">
                  <a:solidFill>
                    <a:schemeClr val="accent1">
                      <a:lumMod val="75000"/>
                    </a:schemeClr>
                  </a:solidFill>
                </a:endParaRPr>
              </a:p>
            </p:txBody>
          </p:sp>
          <p:sp>
            <p:nvSpPr>
              <p:cNvPr id="45" name="テキスト ボックス 44"/>
              <p:cNvSpPr txBox="1"/>
              <p:nvPr/>
            </p:nvSpPr>
            <p:spPr>
              <a:xfrm>
                <a:off x="8584168" y="2208744"/>
                <a:ext cx="595035" cy="584776"/>
              </a:xfrm>
              <a:prstGeom prst="rect">
                <a:avLst/>
              </a:prstGeom>
              <a:noFill/>
            </p:spPr>
            <p:txBody>
              <a:bodyPr wrap="none" rtlCol="0">
                <a:spAutoFit/>
              </a:bodyPr>
              <a:lstStyle/>
              <a:p>
                <a:r>
                  <a:rPr kumimoji="1" lang="ja-JP" altLang="en-US" sz="3200" b="1" dirty="0" smtClean="0">
                    <a:solidFill>
                      <a:schemeClr val="accent1">
                        <a:lumMod val="75000"/>
                      </a:schemeClr>
                    </a:solidFill>
                  </a:rPr>
                  <a:t>？</a:t>
                </a:r>
                <a:endParaRPr kumimoji="1" lang="ja-JP" altLang="en-US" sz="3200" b="1" dirty="0">
                  <a:solidFill>
                    <a:schemeClr val="accent1">
                      <a:lumMod val="75000"/>
                    </a:schemeClr>
                  </a:solidFill>
                </a:endParaRPr>
              </a:p>
            </p:txBody>
          </p:sp>
        </p:grpSp>
        <p:pic>
          <p:nvPicPr>
            <p:cNvPr id="27" name="図 26" descr="hyojo02_02frown.wmf"/>
            <p:cNvPicPr>
              <a:picLocks noChangeAspect="1"/>
            </p:cNvPicPr>
            <p:nvPr/>
          </p:nvPicPr>
          <p:blipFill>
            <a:blip r:embed="rId5"/>
            <a:stretch>
              <a:fillRect/>
            </a:stretch>
          </p:blipFill>
          <p:spPr>
            <a:xfrm>
              <a:off x="7868424" y="2241550"/>
              <a:ext cx="694256" cy="886135"/>
            </a:xfrm>
            <a:prstGeom prst="rect">
              <a:avLst/>
            </a:prstGeom>
          </p:spPr>
        </p:pic>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5" presetClass="emph" presetSubtype="0" repeatCount="3000" fill="hold" grpId="0" nodeType="clickEffect">
                                  <p:stCondLst>
                                    <p:cond delay="0"/>
                                  </p:stCondLst>
                                  <p:childTnLst>
                                    <p:anim calcmode="discrete" valueType="str">
                                      <p:cBhvr>
                                        <p:cTn id="14" dur="500" fill="hold"/>
                                        <p:tgtEl>
                                          <p:spTgt spid="3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50" grpId="0" animBg="1"/>
      <p:bldP spid="5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仮説１</a:t>
            </a:r>
            <a:endParaRPr lang="ja-JP" altLang="en-US" dirty="0"/>
          </a:p>
        </p:txBody>
      </p:sp>
      <p:sp>
        <p:nvSpPr>
          <p:cNvPr id="3" name="コンテンツ プレースホルダ 2"/>
          <p:cNvSpPr>
            <a:spLocks noGrp="1"/>
          </p:cNvSpPr>
          <p:nvPr>
            <p:ph idx="1"/>
          </p:nvPr>
        </p:nvSpPr>
        <p:spPr>
          <a:ln w="88900" cap="sq" cmpd="thinThick">
            <a:solidFill>
              <a:schemeClr val="tx1"/>
            </a:solidFill>
          </a:ln>
        </p:spPr>
        <p:txBody>
          <a:bodyPr anchor="t">
            <a:normAutofit/>
          </a:bodyPr>
          <a:lstStyle/>
          <a:p>
            <a:pPr>
              <a:buNone/>
            </a:pPr>
            <a:r>
              <a:rPr lang="ja-JP" altLang="en-US" sz="4400" b="1" dirty="0" smtClean="0"/>
              <a:t>クロス</a:t>
            </a:r>
            <a:r>
              <a:rPr lang="en-US" altLang="ja-JP" sz="4400" b="1" dirty="0" smtClean="0"/>
              <a:t>MD</a:t>
            </a:r>
            <a:r>
              <a:rPr lang="ja-JP" altLang="en-US" sz="4400" b="1" dirty="0" smtClean="0"/>
              <a:t>において、商品の</a:t>
            </a:r>
            <a:endParaRPr lang="en-US" altLang="ja-JP" sz="4400" b="1" dirty="0" smtClean="0"/>
          </a:p>
          <a:p>
            <a:pPr>
              <a:buNone/>
            </a:pPr>
            <a:r>
              <a:rPr lang="ja-JP" altLang="en-US" sz="4400" b="1" dirty="0" smtClean="0"/>
              <a:t>スキーマ一致の組み合わせよりも、</a:t>
            </a:r>
            <a:endParaRPr lang="en-US" altLang="ja-JP" sz="4400" b="1" dirty="0" smtClean="0"/>
          </a:p>
          <a:p>
            <a:pPr>
              <a:buNone/>
            </a:pPr>
            <a:r>
              <a:rPr lang="ja-JP" altLang="en-US" sz="4400" b="1" dirty="0" smtClean="0"/>
              <a:t>スキーマ不協和の組み合わせが、</a:t>
            </a:r>
            <a:endParaRPr lang="en-US" altLang="ja-JP" sz="4400" b="1" dirty="0" smtClean="0"/>
          </a:p>
          <a:p>
            <a:pPr>
              <a:buNone/>
            </a:pPr>
            <a:r>
              <a:rPr lang="ja-JP" altLang="en-US" sz="4400" b="1" dirty="0" smtClean="0"/>
              <a:t>消費者の肯定的な感情に</a:t>
            </a:r>
            <a:endParaRPr lang="en-US" altLang="ja-JP" sz="4400" b="1" dirty="0" smtClean="0"/>
          </a:p>
          <a:p>
            <a:pPr>
              <a:buNone/>
            </a:pPr>
            <a:r>
              <a:rPr lang="ja-JP" altLang="en-US" sz="4400" b="1" dirty="0" smtClean="0"/>
              <a:t>つながる</a:t>
            </a:r>
            <a:endParaRPr lang="ja-JP" altLang="en-US" sz="4400" b="1" dirty="0"/>
          </a:p>
        </p:txBody>
      </p:sp>
      <p:pic>
        <p:nvPicPr>
          <p:cNvPr id="4" name="図 3" descr="hyojo01_001think.wmf"/>
          <p:cNvPicPr>
            <a:picLocks noChangeAspect="1"/>
          </p:cNvPicPr>
          <p:nvPr/>
        </p:nvPicPr>
        <p:blipFill>
          <a:blip r:embed="rId3"/>
          <a:stretch>
            <a:fillRect/>
          </a:stretch>
        </p:blipFill>
        <p:spPr>
          <a:xfrm>
            <a:off x="6927806" y="4031916"/>
            <a:ext cx="1758993" cy="2112559"/>
          </a:xfrm>
          <a:prstGeom prst="rect">
            <a:avLst/>
          </a:prstGeom>
        </p:spPr>
      </p:pic>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pPr/>
              <a:t>27</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11791" y="1892647"/>
            <a:ext cx="8086299" cy="1384995"/>
          </a:xfrm>
          <a:prstGeom prst="rect">
            <a:avLst/>
          </a:prstGeom>
          <a:solidFill>
            <a:schemeClr val="bg1"/>
          </a:solidFill>
          <a:ln w="88900" cap="flat" cmpd="sng" algn="ctr">
            <a:solidFill>
              <a:schemeClr val="accent2"/>
            </a:solidFill>
            <a:prstDash val="solid"/>
            <a:miter lim="800000"/>
            <a:headEnd type="none" w="med" len="med"/>
            <a:tailEnd type="none" w="med" len="med"/>
          </a:ln>
        </p:spPr>
        <p:txBody>
          <a:bodyPr wrap="square" rtlCol="0">
            <a:spAutoFit/>
          </a:bodyPr>
          <a:lstStyle/>
          <a:p>
            <a:r>
              <a:rPr lang="ja-JP" altLang="en-US" sz="2800" dirty="0" smtClean="0"/>
              <a:t>刺激を求める程度は個体によって異なり、高い刺激水準が最適な個体は強い刺激を求め、低い水準の個体は強い刺激を避けると考えられる</a:t>
            </a:r>
            <a:r>
              <a:rPr lang="ja-JP" altLang="en-US" sz="2000" dirty="0" smtClean="0"/>
              <a:t>（</a:t>
            </a:r>
            <a:r>
              <a:rPr lang="en-US" altLang="ja-JP" sz="2000" dirty="0" err="1"/>
              <a:t>Zucker</a:t>
            </a:r>
            <a:r>
              <a:rPr lang="en-US" altLang="ja-JP" sz="2000" dirty="0"/>
              <a:t>-man 1979</a:t>
            </a:r>
            <a:r>
              <a:rPr lang="ja-JP" altLang="en-US" sz="2000" dirty="0"/>
              <a:t>） </a:t>
            </a:r>
            <a:r>
              <a:rPr lang="ja-JP" altLang="en-US" sz="2800" dirty="0" smtClean="0"/>
              <a:t>　　　　　　　　　　　　　　</a:t>
            </a:r>
            <a:r>
              <a:rPr lang="ja-JP" altLang="en-US" sz="2000" dirty="0" smtClean="0"/>
              <a:t>　　　　　　　　　　　　　　　　　　　　　　　　　　　　　　　　　　　</a:t>
            </a:r>
            <a:endParaRPr kumimoji="1" lang="ja-JP" altLang="en-US" sz="2400" dirty="0"/>
          </a:p>
        </p:txBody>
      </p:sp>
      <p:sp>
        <p:nvSpPr>
          <p:cNvPr id="2" name="タイトル 1"/>
          <p:cNvSpPr>
            <a:spLocks noGrp="1"/>
          </p:cNvSpPr>
          <p:nvPr>
            <p:ph type="title"/>
          </p:nvPr>
        </p:nvSpPr>
        <p:spPr/>
        <p:txBody>
          <a:bodyPr/>
          <a:lstStyle/>
          <a:p>
            <a:pPr algn="l"/>
            <a:r>
              <a:rPr kumimoji="1" lang="ja-JP" altLang="en-US" dirty="0" smtClean="0"/>
              <a:t>消費者分類</a:t>
            </a:r>
            <a:endParaRPr kumimoji="1" lang="ja-JP" altLang="en-US" dirty="0"/>
          </a:p>
        </p:txBody>
      </p:sp>
      <p:sp>
        <p:nvSpPr>
          <p:cNvPr id="3" name="コンテンツ プレースホルダー 2"/>
          <p:cNvSpPr>
            <a:spLocks noGrp="1"/>
          </p:cNvSpPr>
          <p:nvPr>
            <p:ph idx="1"/>
          </p:nvPr>
        </p:nvSpPr>
        <p:spPr>
          <a:xfrm>
            <a:off x="457201" y="1319447"/>
            <a:ext cx="3691466" cy="706272"/>
          </a:xfrm>
        </p:spPr>
        <p:txBody>
          <a:bodyPr>
            <a:normAutofit/>
          </a:bodyPr>
          <a:lstStyle/>
          <a:p>
            <a:pPr marL="0" indent="0">
              <a:buNone/>
            </a:pPr>
            <a:r>
              <a:rPr kumimoji="1" lang="ja-JP" altLang="en-US" dirty="0" smtClean="0"/>
              <a:t>最適刺激水準は・・・</a:t>
            </a:r>
            <a:endParaRPr kumimoji="1" lang="ja-JP" altLang="en-US" dirty="0"/>
          </a:p>
        </p:txBody>
      </p:sp>
      <p:pic>
        <p:nvPicPr>
          <p:cNvPr id="2052" name="Picture 4" descr="http://t1.gstatic.com/images?q=tbn:ANd9GcT2m8Pei5TkP_NB6ykk9Hw_N5WNaX0bERRiY8lGICE4mw3UPGwvw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901" y="3420200"/>
            <a:ext cx="1114724" cy="1675131"/>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t0.gstatic.com/images?q=tbn:ANd9GcQkq7e62wEB9Yol0mrUd0rK5WpCGovVhVcr5Rr5fHJg0Pj1VsyG"/>
          <p:cNvPicPr>
            <a:picLocks noChangeAspect="1" noChangeArrowheads="1"/>
          </p:cNvPicPr>
          <p:nvPr/>
        </p:nvPicPr>
        <p:blipFill rotWithShape="1">
          <a:blip r:embed="rId4">
            <a:extLst>
              <a:ext uri="{28A0092B-C50C-407E-A947-70E740481C1C}">
                <a14:useLocalDpi xmlns:a14="http://schemas.microsoft.com/office/drawing/2010/main" val="0"/>
              </a:ext>
            </a:extLst>
          </a:blip>
          <a:srcRect r="19421"/>
          <a:stretch/>
        </p:blipFill>
        <p:spPr bwMode="auto">
          <a:xfrm>
            <a:off x="378749" y="3420200"/>
            <a:ext cx="907671" cy="168964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PC User\AppData\Local\Microsoft\Windows\Temporary Internet Files\Content.IE5\QZV2SQC1\MC900441960[1].wm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86851" y="3468531"/>
            <a:ext cx="4142570" cy="1347060"/>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8" descr="data:image/jpeg;base64,/9j/4AAQSkZJRgABAQAAAQABAAD/2wCEAAkGBhASERUQEhQVFBAVFBsWFxQWGRkWFBUXFhgWGhUVGBkXHCYeFxkjGRkYHy8gJCcpLCwsGB4xNTAqNSYrLSkBCQoKDgwOGg8PGiokHyUwKioyLCkpMiosNS0wLywqLCksLCwsKiwsLywsKSwqKiosLC0pLiwsLiwzLCwsLSwsKf/AABEIAOEA4QMBIgACEQEDEQH/xAAcAAEAAgMBAQEAAAAAAAAAAAAABgcCBAUDAQj/xABMEAABAwIEAgcCCAsGBAcAAAABAAIDBBEFEiExBkEHEyIyUWFxgZEUIzVCUnOhsSQzQ2JydIKSsrPBJTRTg8LwFWTR4RZEY5PD0tP/xAAaAQEAAgMBAAAAAAAAAAAAAAAAAwQBAgUG/8QAMBEAAgECBAMGBgMBAQAAAAAAAAECAxEEITFBElFxBRMyYaHwIjOBkbHB0eHxFRT/2gAMAwEAAhEDEQA/ALxREQBERAEREAREQBFhLKGgucQGgEknYAblcgcTMcTkaSBzPZv6DU+8BAdpFwHcS/oN9SXfdZZs4gH0wfIMd/UrFzNjuIuJJjXh1g/y/wDqvM4hKdQZAPEtjAHhvslxY76LlxST/Oze5v8ARfBizQ/qi4mS18thew52CXMHVRaYqHf7C4eIcWOY8tZ1bwD5394KXBKEUXh41+lCf2XA/wAQH3rtYVjEVQ0ujJ0NnAizmnzH9RolzNjeREWTAREQBERAEREAREQBERAEREAREQBEQlAamKvjEMpk/FCN2f8AQynN9l1+f8G42ngsGSOLRoA8B4sOV+8PYQrA6YeKuriFDGfjJQHSfmxg9lvq9w/dY7xCqGKNQVKvCy7h8P3izLVwrj+GUfHCnb5jOx3u1uutScTUTTdr5Sf/AExob+IBs71squpcPswF2l/63W23DYeYI9gUX/o8jqf8iNrqfpf9osWpxWndleZ6xrRsAMrfO92HN7V5vx3DRciMOJGrnsIzW8crbH3KBOw6LSx9NL+xedRh2UlpsHA2IcyzgfAgi4Pqs9+t0Rf8mWimvs0WB/4zhFwOqY36qR58RfVgWmcfgL+s+FPzC+URwZGtvoSB1hN7XF781DsNpWCRrnhrmNcC5tt2/OG3hdd3iHBWNlY+MNEZYCAB2XFriT7wW+wqJ4tKoocLzv6EUuzpRmoOSzO27jGKxDqiV4tqDBGbj1c665MnEFIe7FO93llb9gDypbxFhsDoI5o2Ma2OWOe7WNHYvrsNrO+xSJot3dB5afcru9jmyjaKfUquq4xbDZppnMzC463OSQN7XDQfcpn0eVZkbO5wLXiQMMZ3aGtuDYaWJc7bwXB6RoHdfC4R9Y1zHi2Ukkhr2uYHA5m9iQv2teMG5Og5fCXERpqprpHNMcoDJCLWA2YbDTsnmLgte7U7qF1OGdnodGlgu9w7nHX3/ZcaLFpWSsnJCIiAIiIAiIgCIiAIiIAiIgCIiALTxfEmU8Mk8mkcbC93jZo2Hmdh5lbihPS9MW4a63OWMHzAdm+9oWJOyubQV5JFK4tiklTO+eT8ZI7MfAcg0eTWgNHkPVYQtJIA8R71rRFbdM4Zh6rnT1PR4WKdiRVEhJDfDX2lduioRVUbntFqmk7EgH5WG14n/pNYC3z6ojwXIwHDXVErImEZ3mwvfSwJJNvAAqz+GOETSTPeJQ9r48rhlym7XZmG1yNA5/7y2ow4tdCXtDERoqNn8SztzW6KrcT4+0aH3ha7zqbXsTfXU+3zUn4swAQTvY2wYe20E7NdezfYQR6ALm8N4MKqpFO52W7HnMLEgtGmh3F+X2hROD4uEvQrwdPvdrXNCnksVJKCXr4fgxPxje1CfG17x+69v+y5uO8LVNGfjG3jvpK3Vh9b9w+R95XanwaZtJBMxofEWiUuY0iVhcASHeLQdnDawuBa60nRc8tGs1196+RXr1Kc4xlFrN5Pz95WOzwXiQlifRy6kA2B3LHaPb6gk+/yXbwKVwYYHm8kDurJ+k0C8b/2mW9xUFFYS9tZER1zCDIOTht1mm7XDsu8L35qWvxNlo69mkZ+KnHNrC6wc7zjkOv5rydrK9SqXjnscbF0c20vF6S5fXbmaHSNTExRyNLWuZIfjM2R0fZLswduQA1zi0AnS4sRrWzmtL7Xa0ajcdWLA7EnuE8zsDfkra43eRQz5WhzxGXAWDiMpBJYN84aHEHkQDyVP1T2tAja8PAJuRe2azQXDM0EXNxbXRoPPWPER+K5d7JqXpuHX36lxdHWP/CaQBxvJF8W6+5AHYcfMt0Pm0qVqo+h+rPwqWMd10GY63u5kgAd5aSEWHh5q3FZpS4oK5x8bTVOtJLr9wiIpSmEREAREQBERAEREAREQBERAFBemP5NP10f9VOlBumL5OP1sf8AqWs9GSUvGii2BegWDAs1QbO7TWSOvheKSQSMmiNnsNxfbUEEHyINvardpcVjd1eLxF/UPiLamNt3ZSC0dY9nN0VnNcR2suuoCpSI6fYrE4HZU0NN8PIc6ildeaIAl0bAAG1bANTaxDmjdoB+brLh3m4mO1IpwjV3099Dqcd0LauVop5mmp6hskceYWniLn3LDsXA7W3v6KLdHb3/APEGNLiwgOBBHav9HXY6WXc4t6P+saytw52g+NYyN2jc3aL6cjQAnXJtqbWuuNS1T685mWgxmAZtBZtUGEHMAfygI1b7PNSSgnO+5UpV5Kg6bd4tW6Pk/J8ywjxtA2pfQ1jeokuRGX6wzxnulrjpcjQtOxWpW8JTwPNThcmRx1dTPN6aYDw/wz4Ob92i16WaixumMU7Qyqj0ezQSRP5ubfdhP+wQuCx+K4K6xDqqgv5uyj806lh8jp5lTNrf7lCMXZxT+nv/AHke3FWFzNhGIwRup3fl6d4Hxbu65wGzmG5vbQh1+ZWtwVjDOudSya0lW0tDXG+WTLldGSdyWnLfneI89JdjXGtMcO+FBr5Ip2GMBrSbPddmST6FnX1Omh52VNU8xbpcjYhw3a9vdePMH7CfAKpVShNSR28DxYmhKE9sr++T/gs+oqX/AAN0cjyZoGyQEZ8plfGHMZoGXAkZZ9ybdqx0dpVnw4vaG3tGzuMGgaHAXNgLXs1gJ0vZummlkS4oZ4jO3/zcB6yMZ3N6+GOSGduVgOr45I7E2Fo99r1kXG+pudzqXHMQOsJuLg5r6HUba7ras7xRDgYuNZqWpOOh939oP/Vn/wAcSuhUt0OfKEn6s7+OJXSpKHgKnaPz2ERFOc8IiIAiIgCIiAIiIAiIgCIiAKDdMPyafrY/vKnKg/TB8nH66P7ytKnhZNQV6kepRrAsrLJjVkWrnNnpYQsjocOYYamojpx+UeAT4D5x9yuTjniFuH0YZDYTPHUwN5Ns3WQgfNY3X1yjmq26MC0YlFf6LwPXL/0WXSDibqjEJie5CeojHIBtjI71c8n2MarEGoU3IpVaUsTiIUXolf1z/SPPg7jWbD3ZLOlo3G7ovnxk96SLlruWbHlZWDiHDtDijG1lLKI5r5mVEXeDxykbp2hzBsVUC9sMxKopZuuppDHIe8O8yT82RmzvXcJTrbSJsZ2brUo5PdE54q4ZrGgYgwdTXwfjZIdWTN/xmjwPzmHUb+a6PCHStHKWwVoEUx0Eg/Eye35p8jp6LZwHpRifaKvjdSSu0Dnginff6L3Ds+jluYx0XYfUXLWmEn/D7h/YNx7rKzms46HETg1wVE01o/0/dzpcWVtJHSTNmdG1pjPYuAXF18mVu5Jfa1uaoRXJivAcf/DTTyPM0kDXvhmkA6xlgSGgj5ttPRU011wq2I1R2Ox7cM1fdEk4Sr9JKZ2zvjmaFwzRgiZuUEZs1OZNL6lgXDxmnEdQ9gsRmLrg5jdx7TS8aPyuBF7m2ouSCsKWqdFIyVnfY4PHgS03sfI7HyJXpxAyMVJdGbse1r2d3uub2dGaNNhqLXvc6XUad4WLFWnwYhTW5Lehr+/y/q7v5kSuhUv0Mj8Pl/V3fzIldCtUPAcXtD57CIimKAREQBERAEREAREQBERAEREAUG6YPk4/XM/1KcqDdL/yf/ns/wBSjqeBljC/Oj1KVY1Z2XxgWa5x6xIkfRxRdZiMOpGTM/TnlG2vIkqYcYVuHtc19TRl1PNe1XB+MZIC4SMkA1zAgm+uztNFAeFMW+DVcU57odZ36LtD/RWPxT1NM9xnGfC6w5nubqaao0tM22zHizjbZwJ+cVco2cLHEx3FHERd2sttd/8AbEHxrhkRxiqp5BUUbtpW7s/NeBsfNenANREyuidLa17AnYOd2WnXbUhdKgwSqw+cSQtNVh9QQ2QRjOyWN2mYtHdkG99jqFHuKcJFPVTU4PZa7s2Ooa4XGvjY/Yo5RUGppfQv0azxMJYeUk21dSW681s+a5fdzOvhx74W+EtZVUskhsJYwYOrJNg4ju2HlfRa+K1zKiskbh1a+nrYwI+qJAp6jqxb4u+7hYt1OtgulwVx3HVM+A1ptUFuUPJytnbtcOB7MniL76jdcziHoeffNSOBYDdsbjlfH4ZH+XnY+N1Z4na6zOF3aU3Cp8LXW1/Pl+CNY3xbizw6lqpcoBs9gYGPdY91x+j6bqPtKtbiDhConw1ktQGnEIIyS9pBMjGk6OPN2Sx9b+Kqi6qVuK+Z2uz5U3B8Cs99/aM7L3xB2aCJ3zo3OivfZmj4xa1rXfJbXkdLbeIK9g0uhmaBctDJeegY7K4+A0l38go462LuJjendbWfv7kx6Gf79L+rH+ZErmVM9C/99lP/ACx/mRq5ldoeA83j86zfQIiKYohERAEREAREQBERAEREAREQBQbpg+Tx9ez7nKcqC9MJ/s8fXs+56jq+BlnC/Oj1KZaVksAvt1zj1iZ7QRsObM9rLAEX+cSbWGuvibX0ubaK1eAMXir6N2H1HakjblIO74b/ABbwfFp7PkWg81UnPW9rEaanbTQkc/NbeF4jLTysnhOWWM3F+6QdHMd4scBY+w7gKWlNReehSxeHlWjlqs1/vn+Tt4xhVdhMxjgnkijeSWOYbxvH6J0a8cwP6r5whQsqq2NlS50geXFznHtSOAJ7R8z4eICs7CsUo8YpSHN12kjP4yF/kfucN1XXEXCFXh0nXRkmNrrsmaL5CCC3rBy1A8jZTTi003nEp4atCUZQtw1Gmr6X/hmXEWKUkNRJTVGFNEbHkNfFI5kuW/YkFjfUa3CkOA8TTCIvoZDXwsHapZrMrYh4NdoJQPP7V0sFxvDsYiEVRGwVTR2onGzwfpROBBcwnXT2qA8YcPy4ZWCWnc6Np7UMoJJ0tmjffvAcweRUrlwZ7eRQVNVXw3anye/8dPUkOM9MgkhfFFTSslc0sLpbBjL6ONhq4gXsPFV/JTBsLJLuzPkewC3YtG1h33LyX90chfmFLsfoW11EMViYGTNOSqjbtmba8jfeD6OHgVp8GYt1LX2rXQOe8AQMpzUvebC0jRs11yWjmcqgqXlKzOlhFGnSbhe980+a2yT/AAcKvpOqmfH2hbKbO7zczGvyusB2m5sp0GrToF6YZGHPLD+UjkZ80auY7Lq7QHMG67+C8cSI+ESWdI8Z3dqUZZXOPfL28nZ81wtrApctTC7a0rddrXIG4BI33AJ8lAvEdTxUGvJ/gk3Qkb1cp/5f/wCSNXOFUnRXS9XiVUy1gItNCN3sNrHUa33VthXqXhPL4t8VS/kgiIpSoEREAREQBERAEREAREQBERAFBOmP5PH17Puep2oH0x/J4+vZ/DItKnhZYwvzo9SmboVisrrmnqj6s2LG4sNDmubuuMtrCwDbXB31ufQIxDeDzLHw/hxzaKPFKSXqayKImQd6OZjNerkbyOW32KS8IdIlPXDqZAIqq1nQu2dfcxk99vluorhPBtS6jbV0UpbJLEWTwOPxU7NW6X7r8ux8VDKfBM83weU9TINA5/YMb9LFx3aCdL+av8fDZW1POdxGsqknLNP0z+pavEPRNR1BzxXp5NwWatB8QLgt9hHouFVdH2MlnUOq46in5NmJJb4EEtzA+hXKpePMWw6Q09S3r2s0yyaSgciH7PFuf2KRwdOVHb4yCoY/6IaHD33C2XC8kyGXfU2m1fk9fX+8jt4Zw0yhwyaGRwfeOR0jrWbctOgvyGm6rLhSrkEbWxRSOqS6RkD7tbC18kUYllcSQesjibodgH62+d78Z9J0lczqIozDTbvLj8ZLbUAj5jL6kbm3gvDhmkrHxyxMbHFHrFJVS3b1Im6sSQhwdYufZgsAXC5F230hm1xJLYu4aMlCUp6t7+/PQ5GITEVRJZmsWgMe/rA4NYxrC57LdbmAa7MO9fzWeElzZ4b94TR3tpYiRv0dtuS1cWnjfO90ZzRXAY7LkBa1rWizLnK3s6C+1l7UI+Nj+tZ/G1Vnqdiivhb8i0OB6XLiM5sR8SRYgtIPXk90uJHZLdCSfHW4ViqEcLxgYhPa1gJRYZNO1T2Hxeg+dpqfE3upuujFWPJVHe3RBERbEYREQBERAEREAREQBERAEREAUD6ZP7gPr2fwyKeKB9Mf9wH17P4ZFpU8LLGF+dHqUuvq+L6ucepC2JocjnMu1xabXaczSbX0PPdeMdtbi/ZNtSLG2h081nmvrYewBo8NmgBNjeF+ItjDcSniwyCegY2XqnH4RDu6QWsS07h4AabcwfJbEc2F45CWkZZmixaezPH/APZv+9FX3BvF78PmLyC6lfYTNGpaRtK384Dccx6KbcScAx1eXEMOkEdQRnDmHKx/mCNj5HT0K6EZKUb2PMV6Lo1nFu3J+/f0zPOHguqI/wCH1d56cNJpq1uskBAv1coJvlI05g6C40tWOM4VLTTvglFntPsI3Dh4gjVW5wZxhVGb4BiERZU5SY5LWbLlFyDyDstze9jZQfpHxYVlc2NkUkckYEJDwA9zi7TQE3AzaG5BUdWKa4iXCVZxn3b018uppcPYUY6ebE3tBZALQtcOzJUOOWMkc2scQ63OwWrgGBYjLeekbKS12UzNe2OztHG7i9viCRtqrC6SsMbTYRDTxizGSxtNuZAcSfa7VQHCeHaispwymY2RzJXmS72tewFsfVmzyAIzZ5uAbuGvdCjlGzUS1Rq8alUbtd2z0SNLiAEVUgIaHAsDgwgtDurjzBpboRmvstjBQDUwA3sZ49rX1kbtfTey1cVgAnk6sNdG14bnjFoi5rW9YWWFg0vzOAGlnDkujwtEHVlOCbATsPrle11tdBoCdfDxsoWviOjSlalJ+X6LewBn4dU63syPnfvGS42DRq3ZtwPEm6lSjOBn8Pqb3uYojrm1s6UaFx13toA3kL6lSZdFHlJBERZNQiIgCIiAIiIAiIgCIiAIiIAoJ0x/3AfXs/hkU7UD6ZPk8fXs/hkWlTwssYb5sepSwcsrryaVndc49PGVzNq9PTksIxqvWywWaa3Lcw6rZT4dTTMY19I24qmhge7K4EdadLnK7K53PKb8lFJOLYqCrLsNeJqB9nSU4JyMee91JPdNrG22tvJYdH3Ggo5TBOfwSYgXO0Uhs0OP5jhZp8CB4ldzivosveahDbHUwaAa6kxnb9k+zwV/ibgnBHme4hDEShXdk759dGTPDOMaKenbVNla2IkNJf2Sx5v2H/RN9NdCoFj9fSVOOUhgc2TK5jZHN1aXA3aLjRxAI28lHuGI6imr2ROiflmd1VRA9pyyRu7JLgdCRuDzC9a/ABhuLQsZpD1jZI/Jhdt6ggjzRz4kst0adx3VSUb3ydrb5FodIklIKCX4WS2I2sWi7+sv8WGDm6/2XX5+dbW17a77287abexWR03V7nT08HzGMdLbxe4loPsa1w/bKrmJ4DgSA4A3LTsfI2UVZpysWMFFxhd7nrFUvDCwZcpsDdjC7R2bsuLS5mp1ykXAAN7KR8CtYa+HNpYuc3UDtAWbe4PjyF7223Eapjpaw0N727R0AsTe1tL7bk+innRnAeue4Ai8ZYSXBrXEvu3KQ3MNGPaQN7k6AKKGc0X6jUMNN88ifYILYjUaWvCw7WJ7bwDuXO8ibDTsgAaypRTAx/aNR9U247I1L3akN1BIG7iXHwaLBStX0ebkERFk1CIiAIiIAiIgCIiAIiIAiIgCgPTN8nj69v8ADIp8oB00H+z2/Xt/gkWs/CyWi7TTKTYVndeMZXvELlc+SzPQUZNpIkXBWCMqauOCS/Vm7nW0JDRfLfldTSp4Mo6yCWSkYaeeGSSMxlxIJiJFnA3y5gA4EeIuoVwliop6yKY90Os79E7qTdJeETU1SaynkkijqQGyGM2BeBq13k5ouD+kpqfDwXaI8U6yxEYU5WyyzyeedzzqcHwykooJaqKeZ1Re74ibM01FgbAW02N7FS3h3G8tBHJR9ZWwxvLMpAbUCNo7ovpI9lwLDcWG41jvAGNQVMZwusAeD2ocx7w+cwHcPadRzIcfBefSNhlbT9UaVpioqftRugLi9sju++a+vlzGp1up4uMY3Whza8ak6rpzk+K71eX05X2XQmNJ0m4XI0k1DY3DRzJQ5j2kbggjQ+Sq7j7i+Ktq2SQawwjK1+3Wdq7nD82+g9FtUnVYy0xSsZHizG5mSgDJVNaNQ7wePs9FDKmmfG90bwWvaS1zTuCNCCtKs8svuZwtJKTb1WxMulGbrZKWo/xKVv7wcc32lQgBTHGfjsIpZtzBM6Jx8BIMwv8AtaKHtFzYKKr4rlvDr4FHldeps0zNPUqzOimHLG57TcSntAnmzazWtzaXte4BzFVwYSASWEsbe97tByAFzbjZ1iPeL23Vy8EUJigZEXNcWg5sjw9mZ3afYMaG7n5xJKzQWdzftGajTVNM3OHpM1fUWOjYmi1wcpMklxZoytOmouT9I30ErUR4SlzVdSb3HVxAa5h36jQEAMt5M0HiTcqXK2jhyCIiyahERAEREAREQBERAEREAREQBV702H8AZ+sN/lyqwlXfTefwCPzqB/LlWstDen4kUnGVvRMsPNalK3mtwOVCep6XBxtHiZmCrf4JxSLEqF1HUAOkiAY8HvFn5KVp8bC1/pNPiqeC6OE4pUUUzKqMEOA2cCGyxm2Zh8joQeRAW1GXC7PQzj6PewTj4lmjY4n4cmoZsjyQAc8UzdL5T2XNPJ45j15FTTgvpZjeBT15DJdmz/k5f0voO+w/aZfS1NFi1HewkieO006PjeBsebHg81VnF3RhU02Z8QM9N5C8jB4PYNx5j7FYs6emaOROvHFJKplJb8/fvkW7h/D9AJPhUEUXWEG0kYFjfQ2y9nUeCqnpgjhFc0sI6wxDrQLaEEht/Bxbb7FB6apmi0immjHMMeQPcdlgL3JJJJNyXG7ifEk78lpOcXGyFGhOE+KRNOG4utwmvitcx5JR5FpufsuonTx81Z/R1hRZhdXNILMmjfbzY2Nwv6H+irl1Kctg5l7DMD3h2Q+w0uXFutm3JsQo6idol7CSipVJPZ+vtHvg9IZZ44yQWyNJIAa92UEuIs7Rj39UAHX7r27hxBuvCXnI7Mey3Ncl2cC1ueVkQtZxNr25nU2gfCWENgjdO0va6QANdIYWRXbkLzH1l3OyucWiUDYHTVWGZA2nLiTbK45nOudLgHNILN2v3fYrFKNonLxdXvKhz+CH5p6p973EOpLnXFpSO04DMLH5oDfAWFzMVDuj8EmqcdzO0X7dzlghNyZO2e/ud/AbKYqVFaev2/AREWTQIiIAiIgCIiAIiIAiIgCIiAKvemuEuoGEDRtQ2/kHMkaD+8QParCWrieGxTxPhlaHxvFnNPMeo1BBsQRsQCsNXRtBpSTZ+Yo2gAALMKT8WdHdVRvJjY+em1LZGNzOaN7SBo0I8bWNuWwiLqoep+71XPcJXsz1EMRS4bp5Gw59hqvKVxLWkuJGoALg62t3dm92AuN9hcknUrXMhO6Zx4rZRsV6lfvNEdXh/iSpoZeup3WJ78bvxcgHJw5HzGquvhLpIo60BmbqajnC8gG/5p2cFQF18c0G19xsdiPQjUKaFRxyZz6tBTzWTP0ljHBdBUnNNAwv+mLsf7XNIJ9t1zKXorwyN2bqi+3J73Ob7tj7VUWFcYYrTBojqH9WW3a2UB7beV+S3qvpRxdzcvXRMvzjjGf7dlu5U75/ghVDEKN1e3XIsDpQ4lZBTiihsaicBgjbqWx3AJyt2voxo5k+SqrA6d9TKymzONzmAaAZAWAgNYXbCxubaAMuQcoC1qa87g1we+eSW7qgvLnnMA2NpDiGtAkIOa+gJ8NbC4SwJ9JG5zi4yyXa5jAH05jzMDHRkua15eMva1NsosNQdH8cstCaLVClZ6krwunfGWxCRz44OyC4xNzdlpGa2aQk9onbn6LexmQMi1u02AFiAQdTla4guJ0t2Gk+FuWrgLOzG+4F2kvbdjctwzK3LG3wa11zsHe5iEU1QSyD9pxPVsGmgcW3kd+iC3fVWDnajo5j/B5JLW6ypmcBqNGuEQ7xLteqvqSfFS1c3h/Bm0tPFTtOYRsDcxFi46lzrcruJNuV10kWhtNpybQREWTQIiIAiIgCIiAIiIAiIgCIiAIiID5ZQrjLgmKe8vwWOc8wD1U482yNIz/ou9h5KbIgvY/O2IcJ0wJDTUwuBsWSNEhB32Aa+3vWjFhk8eZsVSyzhZzTmaHDwc17SD7V+ja7DIZhlljZIOQe0Ot6X29i4VV0dUD/AJjmfovdb3PuAtXGLJFVmtGUFJgFSP8ADPo8f9l8Zg0/Nnuc233q65uiWlPdllb+4f8ASFoP6HG/NqnD1iB+54WHTTN1Xmncqv4PU9kGIOawGzbsF+1fK4tc12U6i4NwNrLClwqfM1z23DT3etDXaWIs8Ds9oudp4HmQTaY6GDzrD/7I/wD0W3T9EEQ71Q93+WwffdFTijaeKqT1ZXeAUEMJzStY54cC0OcwgZdRcDzymwFxl31spU7iaMOzudG0/mszEaN2cWA37IsVMIOjilAsXPcOYAjZf1LGA/aurh3CdFAc0cLA/wCmRnf+8+5HsWySWhDKblqcfhyn+EAPdHL1XIzHIHeGSJvLzdp4AqWMjAFgAANgBYBZWX1ZNAiIgCIiAIiIAiIgCIiAIiIAiIgCIiAIiIAiIgCIiAIiID4vqIgCIiAIiIAiIgCIiAIiIAiIgCIiA//Z"/>
          <p:cNvSpPr>
            <a:spLocks noChangeAspect="1" noChangeArrowheads="1"/>
          </p:cNvSpPr>
          <p:nvPr/>
        </p:nvSpPr>
        <p:spPr bwMode="auto">
          <a:xfrm>
            <a:off x="63500" y="-1028700"/>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205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80200" y="3420200"/>
            <a:ext cx="1443722" cy="1443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2018461" y="4394317"/>
            <a:ext cx="2423886" cy="461665"/>
          </a:xfrm>
          <a:prstGeom prst="rect">
            <a:avLst/>
          </a:prstGeom>
          <a:noFill/>
        </p:spPr>
        <p:txBody>
          <a:bodyPr wrap="square" rtlCol="0">
            <a:spAutoFit/>
          </a:bodyPr>
          <a:lstStyle/>
          <a:p>
            <a:r>
              <a:rPr lang="ja-JP" altLang="en-US" sz="2400" b="1" dirty="0" smtClean="0"/>
              <a:t>色々試したい！</a:t>
            </a:r>
            <a:endParaRPr lang="en-US" altLang="ja-JP" sz="2400" b="1" dirty="0" smtClean="0"/>
          </a:p>
        </p:txBody>
      </p:sp>
      <p:sp>
        <p:nvSpPr>
          <p:cNvPr id="9" name="テキスト ボックス 8"/>
          <p:cNvSpPr txBox="1"/>
          <p:nvPr/>
        </p:nvSpPr>
        <p:spPr>
          <a:xfrm>
            <a:off x="5660610" y="4032925"/>
            <a:ext cx="1799732" cy="830997"/>
          </a:xfrm>
          <a:prstGeom prst="rect">
            <a:avLst/>
          </a:prstGeom>
          <a:noFill/>
        </p:spPr>
        <p:txBody>
          <a:bodyPr wrap="square" rtlCol="0">
            <a:spAutoFit/>
          </a:bodyPr>
          <a:lstStyle/>
          <a:p>
            <a:r>
              <a:rPr lang="ja-JP" altLang="en-US" sz="2400" b="1" dirty="0" smtClean="0"/>
              <a:t>冒険なんてしたくない！</a:t>
            </a:r>
            <a:endParaRPr kumimoji="1" lang="ja-JP" altLang="en-US" sz="2400" b="1" dirty="0"/>
          </a:p>
        </p:txBody>
      </p:sp>
      <p:sp>
        <p:nvSpPr>
          <p:cNvPr id="12" name="テキスト ボックス 11"/>
          <p:cNvSpPr txBox="1"/>
          <p:nvPr/>
        </p:nvSpPr>
        <p:spPr>
          <a:xfrm>
            <a:off x="538482" y="5083269"/>
            <a:ext cx="7978992" cy="1384995"/>
          </a:xfrm>
          <a:prstGeom prst="rect">
            <a:avLst/>
          </a:prstGeom>
          <a:noFill/>
        </p:spPr>
        <p:txBody>
          <a:bodyPr wrap="square" rtlCol="0">
            <a:spAutoFit/>
          </a:bodyPr>
          <a:lstStyle/>
          <a:p>
            <a:pPr algn="ctr"/>
            <a:r>
              <a:rPr kumimoji="1" lang="ja-JP" altLang="en-US" sz="2800" dirty="0" smtClean="0"/>
              <a:t>この個体の最適刺激水準を</a:t>
            </a:r>
            <a:r>
              <a:rPr lang="ja-JP" altLang="en-US" sz="2800" dirty="0" smtClean="0"/>
              <a:t>測定</a:t>
            </a:r>
            <a:r>
              <a:rPr kumimoji="1" lang="ja-JP" altLang="en-US" sz="2800" dirty="0" smtClean="0"/>
              <a:t>する尺度が</a:t>
            </a:r>
            <a:endParaRPr kumimoji="1" lang="en-US" altLang="ja-JP" sz="2800" dirty="0" smtClean="0"/>
          </a:p>
          <a:p>
            <a:pPr algn="ctr"/>
            <a:r>
              <a:rPr lang="ja-JP" altLang="en-US" sz="2800" dirty="0" smtClean="0">
                <a:solidFill>
                  <a:srgbClr val="FF0000"/>
                </a:solidFill>
              </a:rPr>
              <a:t>刺激欲求尺度（</a:t>
            </a:r>
            <a:r>
              <a:rPr lang="en-US" altLang="ja-JP" sz="2800" dirty="0" smtClean="0">
                <a:solidFill>
                  <a:srgbClr val="FF0000"/>
                </a:solidFill>
              </a:rPr>
              <a:t>Sensation Seeking Scale, SSS</a:t>
            </a:r>
            <a:r>
              <a:rPr lang="ja-JP" altLang="en-US" sz="2800" dirty="0" smtClean="0">
                <a:solidFill>
                  <a:srgbClr val="FF0000"/>
                </a:solidFill>
              </a:rPr>
              <a:t>）</a:t>
            </a:r>
            <a:r>
              <a:rPr lang="ja-JP" altLang="en-US" sz="2800" dirty="0" smtClean="0"/>
              <a:t>であり、刺激欲求の個人差を測ることができる！</a:t>
            </a:r>
            <a:endParaRPr kumimoji="1" lang="ja-JP" altLang="en-US" sz="2800" dirty="0"/>
          </a:p>
        </p:txBody>
      </p:sp>
      <p:sp>
        <p:nvSpPr>
          <p:cNvPr id="13" name="スライド番号プレースホルダ 12"/>
          <p:cNvSpPr>
            <a:spLocks noGrp="1"/>
          </p:cNvSpPr>
          <p:nvPr>
            <p:ph type="sldNum" sz="quarter" idx="12"/>
          </p:nvPr>
        </p:nvSpPr>
        <p:spPr/>
        <p:txBody>
          <a:bodyPr/>
          <a:lstStyle/>
          <a:p>
            <a:fld id="{FC90A18A-17FE-B444-978C-E390924CF212}" type="slidenum">
              <a:rPr lang="ja-JP" altLang="en-US" smtClean="0"/>
              <a:pPr/>
              <a:t>28</a:t>
            </a:fld>
            <a:endParaRPr lang="ja-JP" altLang="en-US"/>
          </a:p>
        </p:txBody>
      </p:sp>
    </p:spTree>
    <p:extLst>
      <p:ext uri="{BB962C8B-B14F-4D97-AF65-F5344CB8AC3E}">
        <p14:creationId xmlns:p14="http://schemas.microsoft.com/office/powerpoint/2010/main" val="15942917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2000" fill="hold"/>
                                        <p:tgtEl>
                                          <p:spTgt spid="12"/>
                                        </p:tgtEl>
                                        <p:attrNameLst>
                                          <p:attrName>stroke.color</p:attrName>
                                        </p:attrNameLst>
                                      </p:cBhvr>
                                      <p:to>
                                        <a:schemeClr val="accent2"/>
                                      </p:to>
                                    </p:animClr>
                                    <p:set>
                                      <p:cBhvr>
                                        <p:cTn id="7" dur="2000" fill="hold"/>
                                        <p:tgtEl>
                                          <p:spTgt spid="12"/>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仮説２</a:t>
            </a:r>
            <a:endParaRPr lang="ja-JP" altLang="en-US" dirty="0"/>
          </a:p>
        </p:txBody>
      </p:sp>
      <p:sp>
        <p:nvSpPr>
          <p:cNvPr id="3" name="コンテンツ プレースホルダ 2"/>
          <p:cNvSpPr>
            <a:spLocks noGrp="1"/>
          </p:cNvSpPr>
          <p:nvPr>
            <p:ph idx="1"/>
          </p:nvPr>
        </p:nvSpPr>
        <p:spPr>
          <a:xfrm>
            <a:off x="457200" y="1600201"/>
            <a:ext cx="8229600" cy="3992732"/>
          </a:xfrm>
          <a:ln w="88900" cap="sq" cmpd="thinThick">
            <a:solidFill>
              <a:schemeClr val="tx1"/>
            </a:solidFill>
          </a:ln>
        </p:spPr>
        <p:txBody>
          <a:bodyPr anchor="t">
            <a:normAutofit fontScale="92500"/>
          </a:bodyPr>
          <a:lstStyle/>
          <a:p>
            <a:pPr>
              <a:buNone/>
            </a:pPr>
            <a:r>
              <a:rPr lang="ja-JP" altLang="en-US" sz="4400" b="1" dirty="0" smtClean="0"/>
              <a:t>刺激欲求度が高い消費者は</a:t>
            </a:r>
            <a:endParaRPr lang="en-US" altLang="ja-JP" sz="4400" b="1" dirty="0" smtClean="0"/>
          </a:p>
          <a:p>
            <a:pPr>
              <a:buNone/>
            </a:pPr>
            <a:r>
              <a:rPr lang="ja-JP" altLang="en-US" sz="4400" b="1" dirty="0"/>
              <a:t>刺激</a:t>
            </a:r>
            <a:r>
              <a:rPr lang="ja-JP" altLang="en-US" sz="4400" b="1" dirty="0" smtClean="0"/>
              <a:t>欲求度が低い消費者に比べて</a:t>
            </a:r>
            <a:endParaRPr lang="en-US" altLang="ja-JP" sz="4400" b="1" dirty="0" smtClean="0"/>
          </a:p>
          <a:p>
            <a:pPr>
              <a:buNone/>
            </a:pPr>
            <a:r>
              <a:rPr lang="ja-JP" altLang="en-US" sz="4400" b="1" dirty="0" smtClean="0"/>
              <a:t>スキーマ不協和の</a:t>
            </a:r>
            <a:endParaRPr lang="en-US" altLang="ja-JP" sz="4400" b="1" dirty="0" smtClean="0"/>
          </a:p>
          <a:p>
            <a:pPr>
              <a:buNone/>
            </a:pPr>
            <a:r>
              <a:rPr lang="ja-JP" altLang="en-US" sz="4400" b="1" dirty="0" smtClean="0"/>
              <a:t>商品の組み合わせに対し、</a:t>
            </a:r>
            <a:endParaRPr lang="en-US" altLang="ja-JP" sz="4400" b="1" dirty="0" smtClean="0"/>
          </a:p>
          <a:p>
            <a:pPr>
              <a:buNone/>
            </a:pPr>
            <a:r>
              <a:rPr lang="ja-JP" altLang="en-US" sz="4400" b="1" dirty="0" smtClean="0"/>
              <a:t>肯定的感情を抱きやすい</a:t>
            </a:r>
            <a:endParaRPr lang="en-US" altLang="ja-JP" sz="4400" b="1" dirty="0" smtClean="0"/>
          </a:p>
        </p:txBody>
      </p:sp>
      <p:pic>
        <p:nvPicPr>
          <p:cNvPr id="4" name="図 3" descr="hyojo01_001think.wmf"/>
          <p:cNvPicPr>
            <a:picLocks noChangeAspect="1"/>
          </p:cNvPicPr>
          <p:nvPr/>
        </p:nvPicPr>
        <p:blipFill>
          <a:blip r:embed="rId3"/>
          <a:stretch>
            <a:fillRect/>
          </a:stretch>
        </p:blipFill>
        <p:spPr>
          <a:xfrm>
            <a:off x="6416256" y="2865999"/>
            <a:ext cx="2270543" cy="2726933"/>
          </a:xfrm>
          <a:prstGeom prst="rect">
            <a:avLst/>
          </a:prstGeom>
        </p:spPr>
      </p:pic>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pPr/>
              <a:t>29</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がーな.jpg"/>
          <p:cNvPicPr>
            <a:picLocks noChangeAspect="1"/>
          </p:cNvPicPr>
          <p:nvPr/>
        </p:nvPicPr>
        <p:blipFill>
          <a:blip r:embed="rId3"/>
          <a:stretch>
            <a:fillRect/>
          </a:stretch>
        </p:blipFill>
        <p:spPr>
          <a:xfrm>
            <a:off x="454412" y="2114392"/>
            <a:ext cx="4425691" cy="3054507"/>
          </a:xfrm>
          <a:prstGeom prst="rect">
            <a:avLst/>
          </a:prstGeom>
        </p:spPr>
      </p:pic>
      <p:pic>
        <p:nvPicPr>
          <p:cNvPr id="11" name="図 10" descr="らっぴんぐ.jpg"/>
          <p:cNvPicPr>
            <a:picLocks noChangeAspect="1"/>
          </p:cNvPicPr>
          <p:nvPr/>
        </p:nvPicPr>
        <p:blipFill>
          <a:blip r:embed="rId4"/>
          <a:stretch>
            <a:fillRect/>
          </a:stretch>
        </p:blipFill>
        <p:spPr>
          <a:xfrm>
            <a:off x="4945158" y="2317589"/>
            <a:ext cx="3494237" cy="2620678"/>
          </a:xfrm>
          <a:prstGeom prst="rect">
            <a:avLst/>
          </a:prstGeom>
        </p:spPr>
      </p:pic>
      <p:sp>
        <p:nvSpPr>
          <p:cNvPr id="2" name="タイトル 1"/>
          <p:cNvSpPr>
            <a:spLocks noGrp="1"/>
          </p:cNvSpPr>
          <p:nvPr>
            <p:ph type="title"/>
          </p:nvPr>
        </p:nvSpPr>
        <p:spPr/>
        <p:txBody>
          <a:bodyPr/>
          <a:lstStyle/>
          <a:p>
            <a:pPr algn="l"/>
            <a:r>
              <a:rPr kumimoji="1" lang="ja-JP" altLang="en-US" dirty="0" smtClean="0"/>
              <a:t>こんな経験ありませんか？</a:t>
            </a:r>
            <a:endParaRPr kumimoji="1" lang="ja-JP" altLang="en-US" dirty="0"/>
          </a:p>
        </p:txBody>
      </p:sp>
      <p:sp>
        <p:nvSpPr>
          <p:cNvPr id="4" name="テキスト ボックス 3"/>
          <p:cNvSpPr txBox="1"/>
          <p:nvPr/>
        </p:nvSpPr>
        <p:spPr>
          <a:xfrm>
            <a:off x="198783" y="1417638"/>
            <a:ext cx="4108174" cy="461665"/>
          </a:xfrm>
          <a:prstGeom prst="rect">
            <a:avLst/>
          </a:prstGeom>
          <a:noFill/>
        </p:spPr>
        <p:txBody>
          <a:bodyPr wrap="square" rtlCol="0">
            <a:spAutoFit/>
          </a:bodyPr>
          <a:lstStyle/>
          <a:p>
            <a:r>
              <a:rPr lang="ja-JP" altLang="en-US" sz="2400" dirty="0" smtClean="0">
                <a:solidFill>
                  <a:srgbClr val="000000"/>
                </a:solidFill>
              </a:rPr>
              <a:t>売場において</a:t>
            </a:r>
            <a:endParaRPr lang="ja-JP" altLang="en-US" sz="2400" dirty="0">
              <a:solidFill>
                <a:srgbClr val="000000"/>
              </a:solidFill>
            </a:endParaRPr>
          </a:p>
        </p:txBody>
      </p:sp>
      <p:pic>
        <p:nvPicPr>
          <p:cNvPr id="6" name="図 5" descr="hyojo01_003good.wmf"/>
          <p:cNvPicPr>
            <a:picLocks noChangeAspect="1"/>
          </p:cNvPicPr>
          <p:nvPr/>
        </p:nvPicPr>
        <p:blipFill>
          <a:blip r:embed="rId5"/>
          <a:stretch>
            <a:fillRect/>
          </a:stretch>
        </p:blipFill>
        <p:spPr>
          <a:xfrm>
            <a:off x="1779657" y="3784600"/>
            <a:ext cx="2527300" cy="3073400"/>
          </a:xfrm>
          <a:prstGeom prst="rect">
            <a:avLst/>
          </a:prstGeom>
        </p:spPr>
      </p:pic>
      <p:sp>
        <p:nvSpPr>
          <p:cNvPr id="7" name="円形吹き出し 6"/>
          <p:cNvSpPr/>
          <p:nvPr/>
        </p:nvSpPr>
        <p:spPr>
          <a:xfrm>
            <a:off x="4549994" y="4651511"/>
            <a:ext cx="3260035" cy="2067341"/>
          </a:xfrm>
          <a:prstGeom prst="wedgeEllipseCallout">
            <a:avLst>
              <a:gd name="adj1" fmla="val -68394"/>
              <a:gd name="adj2" fmla="val -375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3200" dirty="0" smtClean="0">
                <a:solidFill>
                  <a:srgbClr val="FFFFFF"/>
                </a:solidFill>
              </a:rPr>
              <a:t>バレンタインか</a:t>
            </a:r>
            <a:endParaRPr lang="ja-JP" altLang="en-US" sz="3200" dirty="0">
              <a:solidFill>
                <a:srgbClr val="FFFFFF"/>
              </a:solidFill>
            </a:endParaRPr>
          </a:p>
        </p:txBody>
      </p:sp>
      <p:sp>
        <p:nvSpPr>
          <p:cNvPr id="12" name="スライド番号プレースホルダ 11"/>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3</a:t>
            </a:fld>
            <a:endParaRPr lang="ja-JP" altLang="en-US">
              <a:solidFill>
                <a:srgbClr val="000000">
                  <a:tint val="75000"/>
                </a:srgbClr>
              </a:solidFill>
            </a:endParaRPr>
          </a:p>
        </p:txBody>
      </p:sp>
    </p:spTree>
    <p:extLst>
      <p:ext uri="{BB962C8B-B14F-4D97-AF65-F5344CB8AC3E}">
        <p14:creationId xmlns:p14="http://schemas.microsoft.com/office/powerpoint/2010/main" val="47502453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研究の流れ</a:t>
            </a:r>
            <a:endParaRPr lang="ja-JP" altLang="en-US" b="1" dirty="0"/>
          </a:p>
        </p:txBody>
      </p:sp>
      <p:sp>
        <p:nvSpPr>
          <p:cNvPr id="3" name="コンテンツ プレースホルダ 2"/>
          <p:cNvSpPr>
            <a:spLocks noGrp="1"/>
          </p:cNvSpPr>
          <p:nvPr>
            <p:ph idx="1"/>
          </p:nvPr>
        </p:nvSpPr>
        <p:spPr>
          <a:ln w="190500" cap="sq" cmpd="thinThick">
            <a:solidFill>
              <a:schemeClr val="tx1"/>
            </a:solidFill>
            <a:bevel/>
          </a:ln>
        </p:spPr>
        <p:txBody>
          <a:bodyPr>
            <a:normAutofit lnSpcReduction="10000"/>
          </a:bodyPr>
          <a:lstStyle/>
          <a:p>
            <a:pPr>
              <a:buNone/>
            </a:pPr>
            <a:endParaRPr lang="en-US" altLang="ja-JP" sz="2400" dirty="0" smtClean="0">
              <a:latin typeface="+mn-ea"/>
            </a:endParaRPr>
          </a:p>
          <a:p>
            <a:pPr>
              <a:buNone/>
            </a:pPr>
            <a:r>
              <a:rPr lang="ja-JP" altLang="en-US" sz="6000" dirty="0" smtClean="0">
                <a:latin typeface="+mn-ea"/>
              </a:rPr>
              <a:t>　　・</a:t>
            </a:r>
            <a:r>
              <a:rPr lang="ja-JP" altLang="en-US" sz="6000" dirty="0" smtClean="0"/>
              <a:t>問題意識</a:t>
            </a:r>
            <a:endParaRPr lang="en-US" altLang="ja-JP" sz="6000" dirty="0" smtClean="0"/>
          </a:p>
          <a:p>
            <a:pPr>
              <a:buNone/>
            </a:pPr>
            <a:r>
              <a:rPr lang="ja-JP" altLang="en-US" sz="6000" dirty="0" smtClean="0"/>
              <a:t>　　・研究目的</a:t>
            </a:r>
            <a:endParaRPr lang="en-US" altLang="ja-JP" sz="6000" dirty="0" smtClean="0"/>
          </a:p>
          <a:p>
            <a:pPr>
              <a:buNone/>
            </a:pPr>
            <a:r>
              <a:rPr lang="ja-JP" altLang="en-US" sz="6000" dirty="0" smtClean="0"/>
              <a:t>　　・仮説の導出</a:t>
            </a:r>
            <a:endParaRPr lang="en-US" altLang="ja-JP" sz="6000" dirty="0" smtClean="0"/>
          </a:p>
          <a:p>
            <a:pPr>
              <a:buNone/>
            </a:pPr>
            <a:r>
              <a:rPr lang="ja-JP" altLang="ja-JP" sz="6000" b="1" dirty="0" smtClean="0"/>
              <a:t>　</a:t>
            </a:r>
            <a:r>
              <a:rPr lang="ja-JP" altLang="en-US" sz="6000" b="1" dirty="0" smtClean="0"/>
              <a:t>　・仮説の検証</a:t>
            </a:r>
            <a:endParaRPr lang="ja-JP" altLang="en-US" sz="6000" b="1" dirty="0"/>
          </a:p>
        </p:txBody>
      </p:sp>
      <p:sp>
        <p:nvSpPr>
          <p:cNvPr id="8" name="スライド番号プレースホルダ 7"/>
          <p:cNvSpPr>
            <a:spLocks noGrp="1"/>
          </p:cNvSpPr>
          <p:nvPr>
            <p:ph type="sldNum" sz="quarter" idx="12"/>
          </p:nvPr>
        </p:nvSpPr>
        <p:spPr/>
        <p:txBody>
          <a:bodyPr/>
          <a:lstStyle/>
          <a:p>
            <a:fld id="{E7B2787F-353C-6947-A75E-F4EFD4C27BD0}" type="slidenum">
              <a:rPr lang="ja-JP" altLang="en-US" smtClean="0"/>
              <a:pPr/>
              <a:t>30</a:t>
            </a:fld>
            <a:endParaRPr lang="ja-JP" altLang="en-US"/>
          </a:p>
        </p:txBody>
      </p:sp>
      <p:sp>
        <p:nvSpPr>
          <p:cNvPr id="4" name="テキスト ボックス 3"/>
          <p:cNvSpPr txBox="1"/>
          <p:nvPr/>
        </p:nvSpPr>
        <p:spPr>
          <a:xfrm>
            <a:off x="662464" y="4426400"/>
            <a:ext cx="1018227" cy="2092881"/>
          </a:xfrm>
          <a:prstGeom prst="rect">
            <a:avLst/>
          </a:prstGeom>
          <a:noFill/>
        </p:spPr>
        <p:txBody>
          <a:bodyPr wrap="square" rtlCol="0">
            <a:spAutoFit/>
          </a:bodyPr>
          <a:lstStyle/>
          <a:p>
            <a:r>
              <a:rPr kumimoji="1" lang="en-US" altLang="ja-JP" sz="13000" dirty="0" smtClean="0">
                <a:solidFill>
                  <a:schemeClr val="accent1"/>
                </a:solidFill>
              </a:rPr>
              <a:t>▶</a:t>
            </a:r>
            <a:endParaRPr kumimoji="1" lang="ja-JP" altLang="en-US" sz="13000" dirty="0">
              <a:solidFill>
                <a:schemeClr val="accent1"/>
              </a:solidFill>
            </a:endParaRPr>
          </a:p>
        </p:txBody>
      </p:sp>
      <p:sp>
        <p:nvSpPr>
          <p:cNvPr id="5" name="テキスト ボックス 4"/>
          <p:cNvSpPr txBox="1"/>
          <p:nvPr/>
        </p:nvSpPr>
        <p:spPr>
          <a:xfrm>
            <a:off x="3322776"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pic>
        <p:nvPicPr>
          <p:cNvPr id="7" name="図 6" descr="hyojo01_005surprise.wmf"/>
          <p:cNvPicPr>
            <a:picLocks noChangeAspect="1"/>
          </p:cNvPicPr>
          <p:nvPr/>
        </p:nvPicPr>
        <p:blipFill>
          <a:blip r:embed="rId3"/>
          <a:stretch>
            <a:fillRect/>
          </a:stretch>
        </p:blipFill>
        <p:spPr>
          <a:xfrm>
            <a:off x="5763025" y="3066273"/>
            <a:ext cx="3022600" cy="30734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a:t>予備調査概要</a:t>
            </a:r>
          </a:p>
        </p:txBody>
      </p:sp>
      <p:sp>
        <p:nvSpPr>
          <p:cNvPr id="4" name="テキスト ボックス 3"/>
          <p:cNvSpPr txBox="1"/>
          <p:nvPr/>
        </p:nvSpPr>
        <p:spPr>
          <a:xfrm>
            <a:off x="565617" y="1900347"/>
            <a:ext cx="7984007" cy="3785652"/>
          </a:xfrm>
          <a:prstGeom prst="rect">
            <a:avLst/>
          </a:prstGeom>
          <a:noFill/>
          <a:ln w="63500" cap="flat" cmpd="sng">
            <a:solidFill>
              <a:schemeClr val="tx1"/>
            </a:solidFill>
            <a:prstDash val="lgDash"/>
            <a:miter lim="800000"/>
          </a:ln>
        </p:spPr>
        <p:txBody>
          <a:bodyPr wrap="square" rtlCol="0" anchor="ctr">
            <a:spAutoFit/>
          </a:bodyPr>
          <a:lstStyle/>
          <a:p>
            <a:pPr>
              <a:lnSpc>
                <a:spcPct val="150000"/>
              </a:lnSpc>
            </a:pPr>
            <a:r>
              <a:rPr lang="en-US" altLang="ja-JP" sz="3200" dirty="0" smtClean="0"/>
              <a:t>【</a:t>
            </a:r>
            <a:r>
              <a:rPr lang="ja-JP" altLang="en-US" sz="3200" dirty="0" smtClean="0"/>
              <a:t>調査対象</a:t>
            </a:r>
            <a:r>
              <a:rPr lang="en-US" altLang="ja-JP" sz="3200" dirty="0" smtClean="0"/>
              <a:t>】</a:t>
            </a:r>
            <a:r>
              <a:rPr lang="ja-JP" altLang="en-US" sz="3200" dirty="0" smtClean="0"/>
              <a:t>　青山学院大学の大学生</a:t>
            </a:r>
            <a:endParaRPr lang="en-US" altLang="ja-JP" sz="3200" dirty="0" smtClean="0"/>
          </a:p>
          <a:p>
            <a:pPr>
              <a:lnSpc>
                <a:spcPct val="150000"/>
              </a:lnSpc>
            </a:pPr>
            <a:r>
              <a:rPr lang="en-US" altLang="ja-JP" sz="3200" dirty="0" smtClean="0"/>
              <a:t>【</a:t>
            </a:r>
            <a:r>
              <a:rPr lang="ja-JP" altLang="en-US" sz="3200" dirty="0" smtClean="0"/>
              <a:t>調査方法</a:t>
            </a:r>
            <a:r>
              <a:rPr lang="en-US" altLang="ja-JP" sz="3200" dirty="0" smtClean="0"/>
              <a:t>】</a:t>
            </a:r>
            <a:r>
              <a:rPr lang="ja-JP" altLang="en-US" sz="3200" dirty="0" smtClean="0"/>
              <a:t>　質問紙を用いた実験</a:t>
            </a:r>
            <a:endParaRPr lang="en-US" altLang="ja-JP" sz="3200" dirty="0" smtClean="0"/>
          </a:p>
          <a:p>
            <a:pPr>
              <a:lnSpc>
                <a:spcPct val="150000"/>
              </a:lnSpc>
            </a:pPr>
            <a:r>
              <a:rPr lang="en-US" altLang="ja-JP" sz="3200" dirty="0" smtClean="0"/>
              <a:t>【</a:t>
            </a:r>
            <a:r>
              <a:rPr lang="ja-JP" altLang="en-US" sz="3200" dirty="0" smtClean="0"/>
              <a:t>調査期間</a:t>
            </a:r>
            <a:r>
              <a:rPr lang="en-US" altLang="ja-JP" sz="3200" dirty="0" smtClean="0"/>
              <a:t>】</a:t>
            </a:r>
            <a:r>
              <a:rPr lang="ja-JP" altLang="en-US" sz="3200" dirty="0" smtClean="0"/>
              <a:t>　</a:t>
            </a:r>
            <a:r>
              <a:rPr lang="en-US" altLang="ja-JP" sz="3200" dirty="0" smtClean="0"/>
              <a:t>2012</a:t>
            </a:r>
            <a:r>
              <a:rPr lang="ja-JP" altLang="en-US" sz="3200" dirty="0" smtClean="0"/>
              <a:t>年</a:t>
            </a:r>
            <a:r>
              <a:rPr lang="en-US" altLang="ja-JP" sz="3200" dirty="0" smtClean="0"/>
              <a:t>11</a:t>
            </a:r>
            <a:r>
              <a:rPr lang="ja-JP" altLang="en-US" sz="3200" dirty="0" smtClean="0"/>
              <a:t>月下旬</a:t>
            </a:r>
            <a:endParaRPr lang="en-US" altLang="ja-JP" sz="3200" dirty="0" smtClean="0"/>
          </a:p>
          <a:p>
            <a:pPr>
              <a:lnSpc>
                <a:spcPct val="150000"/>
              </a:lnSpc>
            </a:pPr>
            <a:r>
              <a:rPr lang="en-US" altLang="ja-JP" sz="3200" dirty="0" smtClean="0"/>
              <a:t>【</a:t>
            </a:r>
            <a:r>
              <a:rPr lang="ja-JP" altLang="en-US" sz="3200" dirty="0" smtClean="0"/>
              <a:t>サンプル数</a:t>
            </a:r>
            <a:r>
              <a:rPr lang="en-US" altLang="ja-JP" sz="3200" dirty="0" smtClean="0"/>
              <a:t>】</a:t>
            </a:r>
            <a:r>
              <a:rPr lang="ja-JP" altLang="en-US" sz="3200" dirty="0" smtClean="0"/>
              <a:t>　</a:t>
            </a:r>
            <a:r>
              <a:rPr lang="en-US" altLang="ja-JP" sz="3200" dirty="0"/>
              <a:t>52</a:t>
            </a:r>
            <a:r>
              <a:rPr lang="ja-JP" altLang="en-US" sz="3200" dirty="0" smtClean="0"/>
              <a:t>（有効回答数</a:t>
            </a:r>
            <a:r>
              <a:rPr lang="en-US" altLang="ja-JP" sz="3200" dirty="0" smtClean="0"/>
              <a:t>52</a:t>
            </a:r>
            <a:r>
              <a:rPr lang="ja-JP" altLang="en-US" sz="3200" dirty="0" smtClean="0"/>
              <a:t>）</a:t>
            </a:r>
            <a:endParaRPr lang="en-US" altLang="ja-JP" sz="3200" dirty="0" smtClean="0"/>
          </a:p>
          <a:p>
            <a:pPr>
              <a:lnSpc>
                <a:spcPct val="150000"/>
              </a:lnSpc>
            </a:pPr>
            <a:r>
              <a:rPr lang="en-US" altLang="ja-JP" sz="3200" dirty="0" smtClean="0"/>
              <a:t>【</a:t>
            </a:r>
            <a:r>
              <a:rPr lang="ja-JP" altLang="en-US" sz="3200" dirty="0" smtClean="0"/>
              <a:t>分析方法</a:t>
            </a:r>
            <a:r>
              <a:rPr lang="en-US" altLang="ja-JP" sz="3200" dirty="0" smtClean="0"/>
              <a:t>】</a:t>
            </a:r>
            <a:r>
              <a:rPr lang="ja-JP" altLang="en-US" sz="3200" dirty="0" smtClean="0"/>
              <a:t>　</a:t>
            </a:r>
            <a:r>
              <a:rPr lang="en-US" altLang="ja-JP" sz="3200" dirty="0" smtClean="0"/>
              <a:t>t</a:t>
            </a:r>
            <a:r>
              <a:rPr lang="ja-JP" altLang="en-US" sz="3200" dirty="0" smtClean="0"/>
              <a:t>検定　（対応あり）</a:t>
            </a:r>
            <a:endParaRPr lang="en-US" altLang="ja-JP" sz="1200" dirty="0"/>
          </a:p>
        </p:txBody>
      </p:sp>
      <p:pic>
        <p:nvPicPr>
          <p:cNvPr id="6" name="図 5" descr="hyojo01_001think.wmf"/>
          <p:cNvPicPr>
            <a:picLocks noChangeAspect="1"/>
          </p:cNvPicPr>
          <p:nvPr/>
        </p:nvPicPr>
        <p:blipFill>
          <a:blip r:embed="rId3" cstate="print"/>
          <a:stretch>
            <a:fillRect/>
          </a:stretch>
        </p:blipFill>
        <p:spPr>
          <a:xfrm>
            <a:off x="6644470" y="3708404"/>
            <a:ext cx="2011354" cy="2044172"/>
          </a:xfrm>
          <a:prstGeom prst="rect">
            <a:avLst/>
          </a:prstGeom>
        </p:spPr>
      </p:pic>
      <p:sp>
        <p:nvSpPr>
          <p:cNvPr id="9" name="スライド番号プレースホルダ 8"/>
          <p:cNvSpPr>
            <a:spLocks noGrp="1"/>
          </p:cNvSpPr>
          <p:nvPr>
            <p:ph type="sldNum" sz="quarter" idx="12"/>
          </p:nvPr>
        </p:nvSpPr>
        <p:spPr/>
        <p:txBody>
          <a:bodyPr/>
          <a:lstStyle/>
          <a:p>
            <a:fld id="{E7B2787F-353C-6947-A75E-F4EFD4C27BD0}" type="slidenum">
              <a:rPr lang="ja-JP" altLang="en-US" smtClean="0"/>
              <a:pPr/>
              <a:t>31</a:t>
            </a:fld>
            <a:endParaRPr lang="ja-JP" alt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922114"/>
          </a:xfrm>
        </p:spPr>
        <p:txBody>
          <a:bodyPr/>
          <a:lstStyle/>
          <a:p>
            <a:pPr algn="l"/>
            <a:r>
              <a:rPr kumimoji="1" lang="ja-JP" altLang="en-US" dirty="0" smtClean="0"/>
              <a:t>予備調査結果</a:t>
            </a:r>
            <a:endParaRPr kumimoji="1" lang="ja-JP" altLang="en-US" dirty="0"/>
          </a:p>
        </p:txBody>
      </p:sp>
      <p:graphicFrame>
        <p:nvGraphicFramePr>
          <p:cNvPr id="6" name="表 5"/>
          <p:cNvGraphicFramePr>
            <a:graphicFrameLocks noGrp="1"/>
          </p:cNvGraphicFramePr>
          <p:nvPr/>
        </p:nvGraphicFramePr>
        <p:xfrm>
          <a:off x="52375" y="1586409"/>
          <a:ext cx="8981966" cy="4715120"/>
        </p:xfrm>
        <a:graphic>
          <a:graphicData uri="http://schemas.openxmlformats.org/drawingml/2006/table">
            <a:tbl>
              <a:tblPr/>
              <a:tblGrid>
                <a:gridCol w="609389"/>
                <a:gridCol w="1335243"/>
                <a:gridCol w="970140"/>
                <a:gridCol w="866742"/>
                <a:gridCol w="866742"/>
                <a:gridCol w="866742"/>
                <a:gridCol w="866742"/>
                <a:gridCol w="866742"/>
                <a:gridCol w="866742"/>
                <a:gridCol w="866742"/>
              </a:tblGrid>
              <a:tr h="531434">
                <a:tc rowSpan="2" gridSpan="2">
                  <a:txBody>
                    <a:bodyPr/>
                    <a:lstStyle/>
                    <a:p>
                      <a:pPr algn="l">
                        <a:spcAft>
                          <a:spcPts val="0"/>
                        </a:spcAft>
                      </a:pPr>
                      <a:endParaRPr lang="en-US"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kumimoji="1" lang="ja-JP" altLang="en-US"/>
                    </a:p>
                  </a:txBody>
                  <a:tcPr/>
                </a:tc>
                <a:tc gridSpan="5">
                  <a:txBody>
                    <a:bodyPr/>
                    <a:lstStyle/>
                    <a:p>
                      <a:pPr algn="ctr">
                        <a:spcAft>
                          <a:spcPts val="0"/>
                        </a:spcAft>
                      </a:pPr>
                      <a:r>
                        <a:rPr lang="ja-JP" sz="1600" kern="100" dirty="0">
                          <a:latin typeface="Century"/>
                          <a:ea typeface="ＭＳ 明朝"/>
                          <a:cs typeface="Times New Roman"/>
                        </a:rPr>
                        <a:t>対応サンプルの差</a:t>
                      </a: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2">
                  <a:txBody>
                    <a:bodyPr/>
                    <a:lstStyle/>
                    <a:p>
                      <a:pPr algn="ctr">
                        <a:lnSpc>
                          <a:spcPts val="1600"/>
                        </a:lnSpc>
                        <a:spcAft>
                          <a:spcPts val="0"/>
                        </a:spcAft>
                      </a:pPr>
                      <a:r>
                        <a:rPr lang="en-US" sz="1600" kern="0">
                          <a:solidFill>
                            <a:srgbClr val="000000"/>
                          </a:solidFill>
                          <a:latin typeface="ＭＳ Ｐゴシック"/>
                          <a:ea typeface="ＭＳ 明朝"/>
                          <a:cs typeface="MS Gothic"/>
                        </a:rPr>
                        <a:t>t </a:t>
                      </a:r>
                      <a:r>
                        <a:rPr lang="ja-JP" sz="1600" kern="0">
                          <a:solidFill>
                            <a:srgbClr val="000000"/>
                          </a:solidFill>
                          <a:latin typeface="Century"/>
                          <a:ea typeface="ＭＳ Ｐゴシック"/>
                          <a:cs typeface="MS Gothic"/>
                        </a:rPr>
                        <a:t>値</a:t>
                      </a:r>
                      <a:endParaRPr lang="ja-JP" sz="1600" kern="10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600"/>
                        </a:lnSpc>
                        <a:spcAft>
                          <a:spcPts val="0"/>
                        </a:spcAft>
                      </a:pPr>
                      <a:r>
                        <a:rPr lang="ja-JP" sz="1600" kern="0">
                          <a:solidFill>
                            <a:srgbClr val="000000"/>
                          </a:solidFill>
                          <a:latin typeface="Century"/>
                          <a:ea typeface="ＭＳ Ｐゴシック"/>
                          <a:cs typeface="MS Gothic"/>
                        </a:rPr>
                        <a:t>自由度</a:t>
                      </a:r>
                      <a:endParaRPr lang="ja-JP" sz="1600" kern="10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ts val="1600"/>
                        </a:lnSpc>
                        <a:spcAft>
                          <a:spcPts val="0"/>
                        </a:spcAft>
                      </a:pPr>
                      <a:r>
                        <a:rPr lang="ja-JP" sz="1600" kern="0">
                          <a:solidFill>
                            <a:srgbClr val="000000"/>
                          </a:solidFill>
                          <a:latin typeface="Century"/>
                          <a:ea typeface="ＭＳ Ｐゴシック"/>
                          <a:cs typeface="MS Gothic"/>
                        </a:rPr>
                        <a:t>有意確率</a:t>
                      </a:r>
                      <a:r>
                        <a:rPr lang="en-US" sz="1600" kern="0">
                          <a:solidFill>
                            <a:srgbClr val="000000"/>
                          </a:solidFill>
                          <a:latin typeface="Century"/>
                          <a:ea typeface="ＭＳ Ｐゴシック"/>
                          <a:cs typeface="MS Gothic"/>
                        </a:rPr>
                        <a:t> (</a:t>
                      </a:r>
                      <a:r>
                        <a:rPr lang="ja-JP" sz="1600" kern="0">
                          <a:solidFill>
                            <a:srgbClr val="000000"/>
                          </a:solidFill>
                          <a:latin typeface="Century"/>
                          <a:ea typeface="ＭＳ Ｐゴシック"/>
                          <a:cs typeface="MS Gothic"/>
                        </a:rPr>
                        <a:t>両側</a:t>
                      </a:r>
                      <a:r>
                        <a:rPr lang="en-US" sz="1600" kern="0">
                          <a:solidFill>
                            <a:srgbClr val="000000"/>
                          </a:solidFill>
                          <a:latin typeface="Century"/>
                          <a:ea typeface="ＭＳ Ｐゴシック"/>
                          <a:cs typeface="MS Gothic"/>
                        </a:rPr>
                        <a:t>)</a:t>
                      </a:r>
                      <a:endParaRPr lang="ja-JP" sz="1600" kern="10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8362">
                <a:tc gridSpan="2" vMerge="1">
                  <a:txBody>
                    <a:bodyPr/>
                    <a:lstStyle/>
                    <a:p>
                      <a:endParaRPr kumimoji="1" lang="ja-JP" altLang="en-US"/>
                    </a:p>
                  </a:txBody>
                  <a:tcPr/>
                </a:tc>
                <a:tc hMerge="1" vMerge="1">
                  <a:txBody>
                    <a:bodyPr/>
                    <a:lstStyle/>
                    <a:p>
                      <a:endParaRPr kumimoji="1" lang="ja-JP" altLang="en-US"/>
                    </a:p>
                  </a:txBody>
                  <a:tcPr/>
                </a:tc>
                <a:tc>
                  <a:txBody>
                    <a:bodyPr/>
                    <a:lstStyle/>
                    <a:p>
                      <a:pPr algn="ctr">
                        <a:lnSpc>
                          <a:spcPts val="1600"/>
                        </a:lnSpc>
                        <a:spcAft>
                          <a:spcPts val="0"/>
                        </a:spcAft>
                      </a:pPr>
                      <a:r>
                        <a:rPr lang="ja-JP" sz="1600" kern="0" dirty="0">
                          <a:solidFill>
                            <a:srgbClr val="000000"/>
                          </a:solidFill>
                          <a:latin typeface="Century"/>
                          <a:ea typeface="ＭＳ Ｐゴシック"/>
                          <a:cs typeface="MS Gothic"/>
                        </a:rPr>
                        <a:t>平均値</a:t>
                      </a:r>
                      <a:endParaRPr lang="ja-JP" sz="1600" kern="100" dirty="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ja-JP" sz="1600" kern="0" dirty="0">
                          <a:solidFill>
                            <a:srgbClr val="000000"/>
                          </a:solidFill>
                          <a:latin typeface="Century"/>
                          <a:ea typeface="ＭＳ Ｐゴシック"/>
                          <a:cs typeface="MS Gothic"/>
                        </a:rPr>
                        <a:t>標準偏差</a:t>
                      </a:r>
                      <a:endParaRPr lang="ja-JP" sz="1600" kern="100" dirty="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ja-JP" sz="1600" kern="0">
                          <a:solidFill>
                            <a:srgbClr val="000000"/>
                          </a:solidFill>
                          <a:latin typeface="Century"/>
                          <a:ea typeface="ＭＳ Ｐゴシック"/>
                          <a:cs typeface="MS Gothic"/>
                        </a:rPr>
                        <a:t>平均値の標準誤差</a:t>
                      </a:r>
                      <a:endParaRPr lang="ja-JP" sz="1600" kern="10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ja-JP" sz="1600" kern="0">
                          <a:solidFill>
                            <a:srgbClr val="000000"/>
                          </a:solidFill>
                          <a:latin typeface="Century"/>
                          <a:ea typeface="ＭＳ Ｐゴシック"/>
                          <a:cs typeface="MS Gothic"/>
                        </a:rPr>
                        <a:t>下限</a:t>
                      </a:r>
                      <a:endParaRPr lang="ja-JP" sz="1600" kern="10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ja-JP" sz="1600" kern="0" dirty="0">
                          <a:solidFill>
                            <a:srgbClr val="000000"/>
                          </a:solidFill>
                          <a:latin typeface="Century"/>
                          <a:ea typeface="ＭＳ Ｐゴシック"/>
                          <a:cs typeface="MS Gothic"/>
                        </a:rPr>
                        <a:t>上限</a:t>
                      </a:r>
                      <a:endParaRPr lang="ja-JP" sz="1600" kern="100" dirty="0">
                        <a:latin typeface="Century"/>
                        <a:ea typeface="ＭＳ 明朝"/>
                        <a:cs typeface="Times New Roman"/>
                      </a:endParaRPr>
                    </a:p>
                  </a:txBody>
                  <a:tcPr marL="46577" marR="4657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r>
              <a:tr h="1016724">
                <a:tc>
                  <a:txBody>
                    <a:bodyPr/>
                    <a:lstStyle/>
                    <a:p>
                      <a:pPr algn="l">
                        <a:spcAft>
                          <a:spcPts val="0"/>
                        </a:spcAft>
                      </a:pPr>
                      <a:r>
                        <a:rPr lang="ja-JP" sz="1600" kern="100">
                          <a:latin typeface="Century"/>
                          <a:ea typeface="ＭＳ 明朝"/>
                          <a:cs typeface="Times New Roman"/>
                        </a:rPr>
                        <a:t>ペア</a:t>
                      </a:r>
                      <a:r>
                        <a:rPr lang="en-US" sz="1600" kern="100">
                          <a:latin typeface="Century"/>
                          <a:ea typeface="ＭＳ 明朝"/>
                          <a:cs typeface="Times New Roman"/>
                        </a:rPr>
                        <a:t>1</a:t>
                      </a:r>
                      <a:endParaRPr lang="ja-JP" sz="1600" kern="10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ja-JP" sz="1600" kern="100" dirty="0">
                          <a:latin typeface="Century"/>
                          <a:ea typeface="ＭＳ 明朝"/>
                          <a:cs typeface="Times New Roman"/>
                        </a:rPr>
                        <a:t>チーズフォンデュ（レシピ本―ビアスムーサー）</a:t>
                      </a: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a:solidFill>
                            <a:srgbClr val="000000"/>
                          </a:solidFill>
                          <a:latin typeface="MS Gothic"/>
                          <a:ea typeface="ＭＳ 明朝"/>
                          <a:cs typeface="MS Gothic"/>
                        </a:rPr>
                        <a:t>-2.72000</a:t>
                      </a:r>
                      <a:endParaRPr lang="ja-JP" sz="1600" kern="10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.97980</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.19596</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-3.12444</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-2.31556</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-13.880</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24</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.000</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78681">
                <a:tc>
                  <a:txBody>
                    <a:bodyPr/>
                    <a:lstStyle/>
                    <a:p>
                      <a:pPr algn="l">
                        <a:spcAft>
                          <a:spcPts val="0"/>
                        </a:spcAft>
                      </a:pPr>
                      <a:r>
                        <a:rPr lang="ja-JP" sz="1600" kern="100" dirty="0">
                          <a:latin typeface="Century"/>
                          <a:ea typeface="ＭＳ 明朝"/>
                          <a:cs typeface="Times New Roman"/>
                        </a:rPr>
                        <a:t>ペア</a:t>
                      </a:r>
                      <a:r>
                        <a:rPr lang="en-US" sz="1600" kern="100" dirty="0">
                          <a:latin typeface="Century"/>
                          <a:ea typeface="ＭＳ 明朝"/>
                          <a:cs typeface="Times New Roman"/>
                        </a:rPr>
                        <a:t>2</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ja-JP" sz="1600" kern="100" dirty="0">
                          <a:latin typeface="Century"/>
                          <a:ea typeface="ＭＳ 明朝"/>
                          <a:cs typeface="Times New Roman"/>
                        </a:rPr>
                        <a:t>キャリーバッグ</a:t>
                      </a:r>
                    </a:p>
                    <a:p>
                      <a:pPr algn="l">
                        <a:spcAft>
                          <a:spcPts val="0"/>
                        </a:spcAft>
                      </a:pPr>
                      <a:r>
                        <a:rPr lang="ja-JP" sz="1600" kern="100" dirty="0">
                          <a:latin typeface="Century"/>
                          <a:ea typeface="ＭＳ 明朝"/>
                          <a:cs typeface="Times New Roman"/>
                        </a:rPr>
                        <a:t>（バッグインバッグ―地球儀）</a:t>
                      </a: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a:solidFill>
                            <a:srgbClr val="000000"/>
                          </a:solidFill>
                          <a:latin typeface="MS Gothic"/>
                          <a:ea typeface="ＭＳ 明朝"/>
                          <a:cs typeface="MS Gothic"/>
                        </a:rPr>
                        <a:t>-2.25000</a:t>
                      </a:r>
                      <a:endParaRPr lang="ja-JP" sz="1600" kern="10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1.04083</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.19670</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-2.65359</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-1.84641</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a:solidFill>
                            <a:srgbClr val="000000"/>
                          </a:solidFill>
                          <a:latin typeface="MS Gothic"/>
                          <a:ea typeface="ＭＳ 明朝"/>
                          <a:cs typeface="MS Gothic"/>
                        </a:rPr>
                        <a:t>-11.439</a:t>
                      </a:r>
                      <a:endParaRPr lang="ja-JP" sz="1600" kern="10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27</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sz="1600" kern="0" dirty="0">
                          <a:solidFill>
                            <a:srgbClr val="000000"/>
                          </a:solidFill>
                          <a:latin typeface="MS Gothic"/>
                          <a:ea typeface="ＭＳ 明朝"/>
                          <a:cs typeface="MS Gothic"/>
                        </a:rPr>
                        <a:t>.000</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78681">
                <a:tc>
                  <a:txBody>
                    <a:bodyPr/>
                    <a:lstStyle/>
                    <a:p>
                      <a:pPr algn="l">
                        <a:spcAft>
                          <a:spcPts val="0"/>
                        </a:spcAft>
                      </a:pPr>
                      <a:r>
                        <a:rPr lang="ja-JP" altLang="en-US" sz="1600" kern="100" dirty="0" smtClean="0">
                          <a:latin typeface="Century"/>
                          <a:ea typeface="ＭＳ 明朝"/>
                          <a:cs typeface="Times New Roman"/>
                        </a:rPr>
                        <a:t>ペア３</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ja-JP" altLang="en-US" sz="1600" kern="100" dirty="0" smtClean="0">
                          <a:latin typeface="Century"/>
                          <a:ea typeface="ＭＳ 明朝"/>
                          <a:cs typeface="Times New Roman"/>
                        </a:rPr>
                        <a:t>紅茶（ティーポット</a:t>
                      </a:r>
                      <a:r>
                        <a:rPr lang="en-US" altLang="ja-JP" sz="1600" kern="100" dirty="0" smtClean="0">
                          <a:latin typeface="Century"/>
                          <a:ea typeface="ＭＳ 明朝"/>
                          <a:cs typeface="Times New Roman"/>
                        </a:rPr>
                        <a:t>—</a:t>
                      </a:r>
                      <a:r>
                        <a:rPr lang="ja-JP" altLang="en-US" sz="1600" kern="100" dirty="0" smtClean="0">
                          <a:latin typeface="Century"/>
                          <a:ea typeface="ＭＳ 明朝"/>
                          <a:cs typeface="Times New Roman"/>
                        </a:rPr>
                        <a:t>化粧水）</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ＭＳ ゴシック"/>
                          <a:ea typeface="ＭＳ ゴシック"/>
                          <a:cs typeface="ＭＳ ゴシック"/>
                        </a:rPr>
                        <a:t>-1.11429</a:t>
                      </a:r>
                      <a:endParaRPr lang="ja-JP" sz="1600" kern="100" dirty="0">
                        <a:latin typeface="ＭＳ ゴシック"/>
                        <a:ea typeface="ＭＳ ゴシック"/>
                        <a:cs typeface="ＭＳ ゴシック"/>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ＭＳ ゴシック"/>
                          <a:ea typeface="ＭＳ ゴシック"/>
                          <a:cs typeface="ＭＳ ゴシック"/>
                        </a:rPr>
                        <a:t>1.18251</a:t>
                      </a:r>
                      <a:endParaRPr lang="ja-JP" sz="1600" kern="100" dirty="0">
                        <a:latin typeface="ＭＳ ゴシック"/>
                        <a:ea typeface="ＭＳ ゴシック"/>
                        <a:cs typeface="ＭＳ ゴシック"/>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ＭＳ ゴシック"/>
                          <a:ea typeface="ＭＳ ゴシック"/>
                          <a:cs typeface="ＭＳ ゴシック"/>
                        </a:rPr>
                        <a:t>.19988</a:t>
                      </a:r>
                      <a:endParaRPr lang="ja-JP" sz="1600" kern="100" dirty="0">
                        <a:latin typeface="ＭＳ ゴシック"/>
                        <a:ea typeface="ＭＳ ゴシック"/>
                        <a:cs typeface="ＭＳ ゴシック"/>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ＭＳ ゴシック"/>
                          <a:ea typeface="ＭＳ ゴシック"/>
                          <a:cs typeface="ＭＳ ゴシック"/>
                        </a:rPr>
                        <a:t>-1.52049</a:t>
                      </a:r>
                      <a:endParaRPr lang="ja-JP" sz="1600" kern="100" dirty="0">
                        <a:latin typeface="ＭＳ ゴシック"/>
                        <a:ea typeface="ＭＳ ゴシック"/>
                        <a:cs typeface="ＭＳ ゴシック"/>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ＭＳ ゴシック"/>
                          <a:ea typeface="ＭＳ ゴシック"/>
                          <a:cs typeface="ＭＳ ゴシック"/>
                        </a:rPr>
                        <a:t>-.70808</a:t>
                      </a:r>
                      <a:endParaRPr lang="ja-JP" sz="1600" kern="100" dirty="0">
                        <a:latin typeface="ＭＳ ゴシック"/>
                        <a:ea typeface="ＭＳ ゴシック"/>
                        <a:cs typeface="ＭＳ ゴシック"/>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ＭＳ ゴシック"/>
                          <a:ea typeface="ＭＳ ゴシック"/>
                          <a:cs typeface="ＭＳ ゴシック"/>
                        </a:rPr>
                        <a:t>-5.575</a:t>
                      </a:r>
                      <a:endParaRPr lang="ja-JP" sz="1600" kern="100" dirty="0">
                        <a:latin typeface="ＭＳ ゴシック"/>
                        <a:ea typeface="ＭＳ ゴシック"/>
                        <a:cs typeface="ＭＳ ゴシック"/>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Century"/>
                          <a:ea typeface="ＭＳ 明朝"/>
                          <a:cs typeface="Times New Roman"/>
                        </a:rPr>
                        <a:t>34</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ts val="1600"/>
                        </a:lnSpc>
                        <a:spcAft>
                          <a:spcPts val="0"/>
                        </a:spcAft>
                      </a:pPr>
                      <a:r>
                        <a:rPr lang="en-US" altLang="ja-JP" sz="1600" kern="100" dirty="0" smtClean="0">
                          <a:latin typeface="Century"/>
                          <a:ea typeface="ＭＳ 明朝"/>
                          <a:cs typeface="Times New Roman"/>
                        </a:rPr>
                        <a:t>.000</a:t>
                      </a:r>
                      <a:endParaRPr lang="ja-JP" sz="1600" kern="100" dirty="0">
                        <a:latin typeface="Century"/>
                        <a:ea typeface="ＭＳ 明朝"/>
                        <a:cs typeface="Times New Roman"/>
                      </a:endParaRPr>
                    </a:p>
                  </a:txBody>
                  <a:tcPr marL="46577" marR="465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8" name="テキスト ボックス 7"/>
          <p:cNvSpPr txBox="1"/>
          <p:nvPr/>
        </p:nvSpPr>
        <p:spPr>
          <a:xfrm>
            <a:off x="3131840" y="1124744"/>
            <a:ext cx="2877711" cy="461665"/>
          </a:xfrm>
          <a:prstGeom prst="rect">
            <a:avLst/>
          </a:prstGeom>
          <a:noFill/>
        </p:spPr>
        <p:txBody>
          <a:bodyPr wrap="none" rtlCol="0">
            <a:spAutoFit/>
          </a:bodyPr>
          <a:lstStyle/>
          <a:p>
            <a:r>
              <a:rPr kumimoji="1" lang="ja-JP" altLang="en-US" sz="2400" b="1" dirty="0" smtClean="0"/>
              <a:t>対応サンプルの検定</a:t>
            </a:r>
            <a:endParaRPr kumimoji="1" lang="ja-JP" altLang="en-US" sz="2400" b="1" dirty="0"/>
          </a:p>
        </p:txBody>
      </p:sp>
      <p:sp>
        <p:nvSpPr>
          <p:cNvPr id="9" name="四角形吹き出し 8"/>
          <p:cNvSpPr/>
          <p:nvPr/>
        </p:nvSpPr>
        <p:spPr>
          <a:xfrm>
            <a:off x="6732240" y="457200"/>
            <a:ext cx="1800200" cy="1260720"/>
          </a:xfrm>
          <a:prstGeom prst="wedgeRectCallout">
            <a:avLst>
              <a:gd name="adj1" fmla="val 39875"/>
              <a:gd name="adj2" fmla="val 64796"/>
            </a:avLst>
          </a:prstGeom>
          <a:ln>
            <a:solidFill>
              <a:schemeClr val="accent6"/>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dirty="0" smtClean="0"/>
              <a:t>自転車以外すべての組み合わせで１％水準で</a:t>
            </a:r>
            <a:r>
              <a:rPr kumimoji="1" lang="ja-JP" altLang="en-US" b="1" dirty="0" smtClean="0"/>
              <a:t>有意</a:t>
            </a:r>
            <a:r>
              <a:rPr kumimoji="1" lang="ja-JP" altLang="en-US" dirty="0" smtClean="0"/>
              <a:t>となった</a:t>
            </a:r>
            <a:endParaRPr kumimoji="1" lang="ja-JP" altLang="en-US" dirty="0"/>
          </a:p>
        </p:txBody>
      </p:sp>
      <p:sp>
        <p:nvSpPr>
          <p:cNvPr id="10" name="四角形吹き出し 9"/>
          <p:cNvSpPr/>
          <p:nvPr/>
        </p:nvSpPr>
        <p:spPr>
          <a:xfrm>
            <a:off x="4464803" y="5749646"/>
            <a:ext cx="2044856" cy="1080120"/>
          </a:xfrm>
          <a:prstGeom prst="wedgeRectCallout">
            <a:avLst>
              <a:gd name="adj1" fmla="val 54968"/>
              <a:gd name="adj2" fmla="val -114629"/>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dirty="0" smtClean="0"/>
              <a:t>t</a:t>
            </a:r>
            <a:r>
              <a:rPr kumimoji="1" lang="ja-JP" altLang="en-US" dirty="0" smtClean="0"/>
              <a:t>値の絶対値が大きかったものを本調査に採用</a:t>
            </a:r>
            <a:endParaRPr kumimoji="1" lang="ja-JP" altLang="en-US" dirty="0"/>
          </a:p>
        </p:txBody>
      </p:sp>
      <p:sp>
        <p:nvSpPr>
          <p:cNvPr id="11" name="テキスト ボックス 10"/>
          <p:cNvSpPr txBox="1"/>
          <p:nvPr/>
        </p:nvSpPr>
        <p:spPr>
          <a:xfrm>
            <a:off x="3779912" y="404664"/>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12" name="スライド番号プレースホルダ 11"/>
          <p:cNvSpPr>
            <a:spLocks noGrp="1"/>
          </p:cNvSpPr>
          <p:nvPr>
            <p:ph type="sldNum" sz="quarter" idx="12"/>
          </p:nvPr>
        </p:nvSpPr>
        <p:spPr/>
        <p:txBody>
          <a:bodyPr/>
          <a:lstStyle/>
          <a:p>
            <a:fld id="{FC90A18A-17FE-B444-978C-E390924CF212}" type="slidenum">
              <a:rPr lang="ja-JP" altLang="en-US" smtClean="0"/>
              <a:pPr/>
              <a:t>32</a:t>
            </a:fld>
            <a:endParaRPr lang="ja-JP" altLang="en-US"/>
          </a:p>
        </p:txBody>
      </p:sp>
    </p:spTree>
    <p:extLst>
      <p:ext uri="{BB962C8B-B14F-4D97-AF65-F5344CB8AC3E}">
        <p14:creationId xmlns:p14="http://schemas.microsoft.com/office/powerpoint/2010/main" val="15479139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1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235974" y="1283110"/>
            <a:ext cx="8598310" cy="5178921"/>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pPr algn="l"/>
            <a:r>
              <a:rPr kumimoji="1" lang="ja-JP" altLang="en-US" dirty="0" smtClean="0"/>
              <a:t>本調査概要</a:t>
            </a:r>
            <a:endParaRPr kumimoji="1" lang="ja-JP" altLang="en-US" dirty="0"/>
          </a:p>
        </p:txBody>
      </p:sp>
      <p:sp>
        <p:nvSpPr>
          <p:cNvPr id="3" name="スライド番号プレースホルダー 2"/>
          <p:cNvSpPr>
            <a:spLocks noGrp="1"/>
          </p:cNvSpPr>
          <p:nvPr>
            <p:ph type="sldNum" sz="quarter" idx="12"/>
          </p:nvPr>
        </p:nvSpPr>
        <p:spPr/>
        <p:txBody>
          <a:bodyPr/>
          <a:lstStyle/>
          <a:p>
            <a:fld id="{FC90A18A-17FE-B444-978C-E390924CF212}" type="slidenum">
              <a:rPr lang="ja-JP" altLang="en-US" smtClean="0"/>
              <a:pPr/>
              <a:t>33</a:t>
            </a:fld>
            <a:endParaRPr lang="ja-JP" altLang="en-US"/>
          </a:p>
        </p:txBody>
      </p:sp>
      <p:sp>
        <p:nvSpPr>
          <p:cNvPr id="4" name="テキスト ボックス 3"/>
          <p:cNvSpPr txBox="1"/>
          <p:nvPr/>
        </p:nvSpPr>
        <p:spPr>
          <a:xfrm>
            <a:off x="1231900" y="1417638"/>
            <a:ext cx="6680200" cy="4360233"/>
          </a:xfrm>
          <a:prstGeom prst="rect">
            <a:avLst/>
          </a:prstGeom>
          <a:noFill/>
        </p:spPr>
        <p:txBody>
          <a:bodyPr wrap="square" rtlCol="0">
            <a:spAutoFit/>
          </a:bodyPr>
          <a:lstStyle/>
          <a:p>
            <a:pPr>
              <a:lnSpc>
                <a:spcPct val="200000"/>
              </a:lnSpc>
            </a:pPr>
            <a:r>
              <a:rPr lang="ja-JP" altLang="en-US" sz="3600" dirty="0" smtClean="0"/>
              <a:t>調査対象　２０代～５０代の男女</a:t>
            </a:r>
            <a:endParaRPr lang="en-US" altLang="ja-JP" sz="3600" dirty="0" smtClean="0"/>
          </a:p>
          <a:p>
            <a:pPr>
              <a:lnSpc>
                <a:spcPct val="200000"/>
              </a:lnSpc>
            </a:pPr>
            <a:r>
              <a:rPr kumimoji="1" lang="ja-JP" altLang="en-US" sz="3600" dirty="0" smtClean="0"/>
              <a:t>調査方法　質問紙を用いた実験</a:t>
            </a:r>
            <a:endParaRPr kumimoji="1" lang="en-US" altLang="ja-JP" sz="3600" dirty="0" smtClean="0"/>
          </a:p>
          <a:p>
            <a:pPr>
              <a:lnSpc>
                <a:spcPct val="200000"/>
              </a:lnSpc>
            </a:pPr>
            <a:r>
              <a:rPr lang="ja-JP" altLang="en-US" sz="3600" dirty="0" smtClean="0"/>
              <a:t>調査期間　２０１２年１２月上旬</a:t>
            </a:r>
            <a:endParaRPr lang="en-US" altLang="ja-JP" sz="3600" dirty="0" smtClean="0"/>
          </a:p>
          <a:p>
            <a:pPr>
              <a:lnSpc>
                <a:spcPct val="200000"/>
              </a:lnSpc>
            </a:pPr>
            <a:r>
              <a:rPr kumimoji="1" lang="ja-JP" altLang="en-US" sz="3600" dirty="0" smtClean="0"/>
              <a:t>サンプル数　　　</a:t>
            </a:r>
            <a:endParaRPr kumimoji="1" lang="ja-JP" altLang="en-US" sz="3600" dirty="0"/>
          </a:p>
        </p:txBody>
      </p:sp>
      <p:pic>
        <p:nvPicPr>
          <p:cNvPr id="3074" name="Picture 2" descr="C:\Users\PC User\AppData\Local\Microsoft\Windows\Temporary Internet Files\Content.IE5\H1WLDULS\MC900305427[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4773" y="4132598"/>
            <a:ext cx="1455014" cy="232943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Program Files (x86)\Microsoft Office\MEDIA\OFFICE14\Bullets\BD10263_.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271" y="1873044"/>
            <a:ext cx="580258" cy="58025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Program Files (x86)\Microsoft Office\MEDIA\OFFICE14\Bullets\BD10263_.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42" y="2866102"/>
            <a:ext cx="580258" cy="58025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Program Files (x86)\Microsoft Office\MEDIA\OFFICE14\Bullets\BD10263_.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42" y="4078597"/>
            <a:ext cx="580258" cy="5802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3" descr="C:\Program Files (x86)\Microsoft Office\MEDIA\OFFICE14\Bullets\BD10263_.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929" y="5007185"/>
            <a:ext cx="580258" cy="580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49056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dirty="0" smtClean="0"/>
              <a:t>実験刺激</a:t>
            </a:r>
            <a:endParaRPr kumimoji="1" lang="ja-JP" altLang="en-US" dirty="0"/>
          </a:p>
        </p:txBody>
      </p:sp>
      <p:sp>
        <p:nvSpPr>
          <p:cNvPr id="3" name="スライド番号プレースホルダー 2"/>
          <p:cNvSpPr>
            <a:spLocks noGrp="1"/>
          </p:cNvSpPr>
          <p:nvPr>
            <p:ph type="sldNum" sz="quarter" idx="12"/>
          </p:nvPr>
        </p:nvSpPr>
        <p:spPr/>
        <p:txBody>
          <a:bodyPr/>
          <a:lstStyle/>
          <a:p>
            <a:fld id="{FC90A18A-17FE-B444-978C-E390924CF212}" type="slidenum">
              <a:rPr lang="ja-JP" altLang="en-US" smtClean="0"/>
              <a:pPr/>
              <a:t>34</a:t>
            </a:fld>
            <a:endParaRPr lang="ja-JP" altLang="en-US"/>
          </a:p>
        </p:txBody>
      </p:sp>
      <p:cxnSp>
        <p:nvCxnSpPr>
          <p:cNvPr id="5" name="直線コネクタ 4"/>
          <p:cNvCxnSpPr/>
          <p:nvPr/>
        </p:nvCxnSpPr>
        <p:spPr>
          <a:xfrm>
            <a:off x="4549878" y="1563329"/>
            <a:ext cx="44245" cy="4911213"/>
          </a:xfrm>
          <a:prstGeom prst="line">
            <a:avLst/>
          </a:prstGeom>
          <a:ln w="76200">
            <a:solidFill>
              <a:schemeClr val="tx1"/>
            </a:solidFill>
            <a:prstDash val="lgDashDot"/>
          </a:ln>
        </p:spPr>
        <p:style>
          <a:lnRef idx="2">
            <a:schemeClr val="accent1"/>
          </a:lnRef>
          <a:fillRef idx="0">
            <a:schemeClr val="accent1"/>
          </a:fillRef>
          <a:effectRef idx="1">
            <a:schemeClr val="accent1"/>
          </a:effectRef>
          <a:fontRef idx="minor">
            <a:schemeClr val="tx1"/>
          </a:fontRef>
        </p:style>
      </p:cxnSp>
      <p:sp>
        <p:nvSpPr>
          <p:cNvPr id="7" name="角丸四角形 6"/>
          <p:cNvSpPr/>
          <p:nvPr/>
        </p:nvSpPr>
        <p:spPr>
          <a:xfrm>
            <a:off x="876598" y="1297858"/>
            <a:ext cx="2593887" cy="53094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kumimoji="1" lang="ja-JP" altLang="en-US" sz="2800" dirty="0" smtClean="0"/>
              <a:t>スキーマ一致</a:t>
            </a:r>
            <a:endParaRPr kumimoji="1" lang="ja-JP" altLang="en-US" sz="2800" dirty="0"/>
          </a:p>
        </p:txBody>
      </p:sp>
      <p:sp>
        <p:nvSpPr>
          <p:cNvPr id="8" name="角丸四角形 7"/>
          <p:cNvSpPr/>
          <p:nvPr/>
        </p:nvSpPr>
        <p:spPr>
          <a:xfrm>
            <a:off x="5586752" y="1297858"/>
            <a:ext cx="2635051" cy="53094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dirty="0" smtClean="0"/>
              <a:t>スキーマ不協和</a:t>
            </a:r>
            <a:endParaRPr kumimoji="1" lang="ja-JP" altLang="en-US" sz="2800" dirty="0"/>
          </a:p>
        </p:txBody>
      </p:sp>
      <p:pic>
        <p:nvPicPr>
          <p:cNvPr id="9" name="図 8" descr="image"/>
          <p:cNvPicPr/>
          <p:nvPr/>
        </p:nvPicPr>
        <p:blipFill>
          <a:blip r:embed="rId2">
            <a:extLst>
              <a:ext uri="{28A0092B-C50C-407E-A947-70E740481C1C}">
                <a14:useLocalDpi xmlns:a14="http://schemas.microsoft.com/office/drawing/2010/main" val="0"/>
              </a:ext>
            </a:extLst>
          </a:blip>
          <a:srcRect/>
          <a:stretch>
            <a:fillRect/>
          </a:stretch>
        </p:blipFill>
        <p:spPr bwMode="auto">
          <a:xfrm>
            <a:off x="492458" y="1876180"/>
            <a:ext cx="1338878" cy="1423886"/>
          </a:xfrm>
          <a:prstGeom prst="rect">
            <a:avLst/>
          </a:prstGeom>
          <a:noFill/>
          <a:ln>
            <a:noFill/>
          </a:ln>
        </p:spPr>
      </p:pic>
      <p:pic>
        <p:nvPicPr>
          <p:cNvPr id="10" name="図 9" descr="image"/>
          <p:cNvPicPr/>
          <p:nvPr/>
        </p:nvPicPr>
        <p:blipFill>
          <a:blip r:embed="rId3">
            <a:extLst>
              <a:ext uri="{28A0092B-C50C-407E-A947-70E740481C1C}">
                <a14:useLocalDpi xmlns:a14="http://schemas.microsoft.com/office/drawing/2010/main" val="0"/>
              </a:ext>
            </a:extLst>
          </a:blip>
          <a:srcRect/>
          <a:stretch>
            <a:fillRect/>
          </a:stretch>
        </p:blipFill>
        <p:spPr bwMode="auto">
          <a:xfrm>
            <a:off x="7154811" y="2014908"/>
            <a:ext cx="1461242" cy="1146430"/>
          </a:xfrm>
          <a:prstGeom prst="rect">
            <a:avLst/>
          </a:prstGeom>
          <a:noFill/>
          <a:ln>
            <a:noFill/>
          </a:ln>
        </p:spPr>
      </p:pic>
      <p:pic>
        <p:nvPicPr>
          <p:cNvPr id="11" name="図 10" descr="image"/>
          <p:cNvPicPr/>
          <p:nvPr/>
        </p:nvPicPr>
        <p:blipFill>
          <a:blip r:embed="rId2">
            <a:extLst>
              <a:ext uri="{28A0092B-C50C-407E-A947-70E740481C1C}">
                <a14:useLocalDpi xmlns:a14="http://schemas.microsoft.com/office/drawing/2010/main" val="0"/>
              </a:ext>
            </a:extLst>
          </a:blip>
          <a:srcRect/>
          <a:stretch>
            <a:fillRect/>
          </a:stretch>
        </p:blipFill>
        <p:spPr bwMode="auto">
          <a:xfrm>
            <a:off x="5122600" y="1828800"/>
            <a:ext cx="1311761" cy="1376695"/>
          </a:xfrm>
          <a:prstGeom prst="rect">
            <a:avLst/>
          </a:prstGeom>
          <a:noFill/>
          <a:ln>
            <a:noFill/>
          </a:ln>
        </p:spPr>
      </p:pic>
      <p:pic>
        <p:nvPicPr>
          <p:cNvPr id="12" name="図 11" descr="image"/>
          <p:cNvPicPr/>
          <p:nvPr/>
        </p:nvPicPr>
        <p:blipFill>
          <a:blip r:embed="rId4">
            <a:extLst>
              <a:ext uri="{28A0092B-C50C-407E-A947-70E740481C1C}">
                <a14:useLocalDpi xmlns:a14="http://schemas.microsoft.com/office/drawing/2010/main" val="0"/>
              </a:ext>
            </a:extLst>
          </a:blip>
          <a:srcRect/>
          <a:stretch>
            <a:fillRect/>
          </a:stretch>
        </p:blipFill>
        <p:spPr bwMode="auto">
          <a:xfrm>
            <a:off x="457200" y="3600810"/>
            <a:ext cx="1338878" cy="1396486"/>
          </a:xfrm>
          <a:prstGeom prst="rect">
            <a:avLst/>
          </a:prstGeom>
          <a:noFill/>
          <a:ln>
            <a:noFill/>
          </a:ln>
        </p:spPr>
      </p:pic>
      <p:pic>
        <p:nvPicPr>
          <p:cNvPr id="14" name="図 13" descr="image"/>
          <p:cNvPicPr/>
          <p:nvPr/>
        </p:nvPicPr>
        <p:blipFill>
          <a:blip r:embed="rId4">
            <a:extLst>
              <a:ext uri="{28A0092B-C50C-407E-A947-70E740481C1C}">
                <a14:useLocalDpi xmlns:a14="http://schemas.microsoft.com/office/drawing/2010/main" val="0"/>
              </a:ext>
            </a:extLst>
          </a:blip>
          <a:srcRect/>
          <a:stretch>
            <a:fillRect/>
          </a:stretch>
        </p:blipFill>
        <p:spPr bwMode="auto">
          <a:xfrm>
            <a:off x="5161468" y="3461869"/>
            <a:ext cx="1338878" cy="1396486"/>
          </a:xfrm>
          <a:prstGeom prst="rect">
            <a:avLst/>
          </a:prstGeom>
          <a:noFill/>
          <a:ln>
            <a:noFill/>
          </a:ln>
        </p:spPr>
      </p:pic>
      <p:pic>
        <p:nvPicPr>
          <p:cNvPr id="15" name="図 14" descr="image"/>
          <p:cNvPicPr/>
          <p:nvPr/>
        </p:nvPicPr>
        <p:blipFill>
          <a:blip r:embed="rId5">
            <a:extLst>
              <a:ext uri="{28A0092B-C50C-407E-A947-70E740481C1C}">
                <a14:useLocalDpi xmlns:a14="http://schemas.microsoft.com/office/drawing/2010/main" val="0"/>
              </a:ext>
            </a:extLst>
          </a:blip>
          <a:srcRect/>
          <a:stretch>
            <a:fillRect/>
          </a:stretch>
        </p:blipFill>
        <p:spPr bwMode="auto">
          <a:xfrm>
            <a:off x="7238345" y="3461869"/>
            <a:ext cx="1142847" cy="1292173"/>
          </a:xfrm>
          <a:prstGeom prst="rect">
            <a:avLst/>
          </a:prstGeom>
          <a:noFill/>
          <a:ln>
            <a:noFill/>
          </a:ln>
        </p:spPr>
      </p:pic>
      <p:pic>
        <p:nvPicPr>
          <p:cNvPr id="16" name="図 15" descr="http://ts1.mm.bing.net/th?id=I.4822871136797044&amp;pid=1.9"/>
          <p:cNvPicPr/>
          <p:nvPr/>
        </p:nvPicPr>
        <p:blipFill>
          <a:blip r:embed="rId6">
            <a:extLst>
              <a:ext uri="{28A0092B-C50C-407E-A947-70E740481C1C}">
                <a14:useLocalDpi xmlns:a14="http://schemas.microsoft.com/office/drawing/2010/main" val="0"/>
              </a:ext>
            </a:extLst>
          </a:blip>
          <a:srcRect/>
          <a:stretch>
            <a:fillRect/>
          </a:stretch>
        </p:blipFill>
        <p:spPr bwMode="auto">
          <a:xfrm>
            <a:off x="492458" y="5227687"/>
            <a:ext cx="1234026" cy="1179871"/>
          </a:xfrm>
          <a:prstGeom prst="rect">
            <a:avLst/>
          </a:prstGeom>
          <a:noFill/>
          <a:ln>
            <a:noFill/>
          </a:ln>
        </p:spPr>
      </p:pic>
      <p:pic>
        <p:nvPicPr>
          <p:cNvPr id="17" name="図 16" descr="http://ts1.mm.bing.net/th?id=I.4822871136797044&amp;pid=1.9"/>
          <p:cNvPicPr/>
          <p:nvPr/>
        </p:nvPicPr>
        <p:blipFill>
          <a:blip r:embed="rId6">
            <a:extLst>
              <a:ext uri="{28A0092B-C50C-407E-A947-70E740481C1C}">
                <a14:useLocalDpi xmlns:a14="http://schemas.microsoft.com/office/drawing/2010/main" val="0"/>
              </a:ext>
            </a:extLst>
          </a:blip>
          <a:srcRect/>
          <a:stretch>
            <a:fillRect/>
          </a:stretch>
        </p:blipFill>
        <p:spPr bwMode="auto">
          <a:xfrm>
            <a:off x="5266320" y="5152980"/>
            <a:ext cx="1234026" cy="1179871"/>
          </a:xfrm>
          <a:prstGeom prst="rect">
            <a:avLst/>
          </a:prstGeom>
          <a:noFill/>
          <a:ln>
            <a:noFill/>
          </a:ln>
        </p:spPr>
      </p:pic>
      <p:pic>
        <p:nvPicPr>
          <p:cNvPr id="18" name="rg_hi" descr="http://t2.gstatic.com/images?q=tbn:ANd9GcS-H7dixm0vhw9bVbdiTPARBFSGG-DqVPTdhtunymSjtOP1Pf8m">
            <a:hlinkClick r:id="rId7"/>
          </p:cNvPr>
          <p:cNvPicPr/>
          <p:nvPr/>
        </p:nvPicPr>
        <p:blipFill>
          <a:blip r:embed="rId8" cstate="print"/>
          <a:srcRect/>
          <a:stretch>
            <a:fillRect/>
          </a:stretch>
        </p:blipFill>
        <p:spPr bwMode="auto">
          <a:xfrm>
            <a:off x="7498111" y="5152980"/>
            <a:ext cx="931376" cy="984375"/>
          </a:xfrm>
          <a:prstGeom prst="rect">
            <a:avLst/>
          </a:prstGeom>
          <a:noFill/>
          <a:ln w="9525">
            <a:noFill/>
            <a:miter lim="800000"/>
            <a:headEnd/>
            <a:tailEnd/>
          </a:ln>
        </p:spPr>
      </p:pic>
      <p:pic>
        <p:nvPicPr>
          <p:cNvPr id="19" name="図 18" descr="image"/>
          <p:cNvPicPr/>
          <p:nvPr/>
        </p:nvPicPr>
        <p:blipFill>
          <a:blip r:embed="rId9">
            <a:extLst>
              <a:ext uri="{28A0092B-C50C-407E-A947-70E740481C1C}">
                <a14:useLocalDpi xmlns:a14="http://schemas.microsoft.com/office/drawing/2010/main" val="0"/>
              </a:ext>
            </a:extLst>
          </a:blip>
          <a:srcRect/>
          <a:stretch>
            <a:fillRect/>
          </a:stretch>
        </p:blipFill>
        <p:spPr bwMode="auto">
          <a:xfrm>
            <a:off x="2842751" y="1914031"/>
            <a:ext cx="1065571" cy="1348183"/>
          </a:xfrm>
          <a:prstGeom prst="rect">
            <a:avLst/>
          </a:prstGeom>
          <a:noFill/>
          <a:ln>
            <a:noFill/>
          </a:ln>
        </p:spPr>
      </p:pic>
      <p:pic>
        <p:nvPicPr>
          <p:cNvPr id="20" name="図 19" descr="image"/>
          <p:cNvPicPr/>
          <p:nvPr/>
        </p:nvPicPr>
        <p:blipFill>
          <a:blip r:embed="rId10">
            <a:extLst>
              <a:ext uri="{28A0092B-C50C-407E-A947-70E740481C1C}">
                <a14:useLocalDpi xmlns:a14="http://schemas.microsoft.com/office/drawing/2010/main" val="0"/>
              </a:ext>
            </a:extLst>
          </a:blip>
          <a:srcRect/>
          <a:stretch>
            <a:fillRect/>
          </a:stretch>
        </p:blipFill>
        <p:spPr bwMode="auto">
          <a:xfrm>
            <a:off x="2656322" y="3541846"/>
            <a:ext cx="1459015" cy="1389728"/>
          </a:xfrm>
          <a:prstGeom prst="rect">
            <a:avLst/>
          </a:prstGeom>
          <a:noFill/>
          <a:ln>
            <a:noFill/>
          </a:ln>
        </p:spPr>
      </p:pic>
      <p:pic>
        <p:nvPicPr>
          <p:cNvPr id="4098" name="Picture 2" descr="http://t1.gstatic.com/images?q=tbn:ANd9GcQVHiKBb-VCTbctrgWDXnZnGhUBaLunK28NMhkwN61q0DeSREKL">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42751" y="5227687"/>
            <a:ext cx="1164048" cy="1164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テキスト ボックス 21"/>
          <p:cNvSpPr txBox="1"/>
          <p:nvPr/>
        </p:nvSpPr>
        <p:spPr>
          <a:xfrm>
            <a:off x="557365" y="3300066"/>
            <a:ext cx="3470019" cy="369332"/>
          </a:xfrm>
          <a:prstGeom prst="rect">
            <a:avLst/>
          </a:prstGeom>
          <a:noFill/>
        </p:spPr>
        <p:txBody>
          <a:bodyPr wrap="square" rtlCol="0">
            <a:spAutoFit/>
          </a:bodyPr>
          <a:lstStyle/>
          <a:p>
            <a:r>
              <a:rPr lang="ja-JP" altLang="en-US" dirty="0" smtClean="0"/>
              <a:t>フォンドゥ鍋</a:t>
            </a:r>
            <a:r>
              <a:rPr lang="en-US" altLang="ja-JP" dirty="0" smtClean="0"/>
              <a:t>×</a:t>
            </a:r>
            <a:r>
              <a:rPr lang="ja-JP" altLang="en-US" dirty="0" smtClean="0"/>
              <a:t>フォンドゥレシピ本</a:t>
            </a:r>
            <a:endParaRPr kumimoji="1" lang="ja-JP" altLang="en-US" dirty="0"/>
          </a:p>
        </p:txBody>
      </p:sp>
      <p:sp>
        <p:nvSpPr>
          <p:cNvPr id="23" name="テキスト ボックス 22"/>
          <p:cNvSpPr txBox="1"/>
          <p:nvPr/>
        </p:nvSpPr>
        <p:spPr>
          <a:xfrm>
            <a:off x="5340094" y="3172514"/>
            <a:ext cx="3822719" cy="369332"/>
          </a:xfrm>
          <a:prstGeom prst="rect">
            <a:avLst/>
          </a:prstGeom>
          <a:noFill/>
        </p:spPr>
        <p:txBody>
          <a:bodyPr wrap="square" rtlCol="0">
            <a:spAutoFit/>
          </a:bodyPr>
          <a:lstStyle/>
          <a:p>
            <a:r>
              <a:rPr lang="ja-JP" altLang="en-US" dirty="0" smtClean="0"/>
              <a:t>フォンドゥ鍋</a:t>
            </a:r>
            <a:r>
              <a:rPr lang="en-US" altLang="ja-JP" dirty="0" smtClean="0"/>
              <a:t>×</a:t>
            </a:r>
            <a:r>
              <a:rPr lang="ja-JP" altLang="en-US" dirty="0"/>
              <a:t>ビアスムーザー</a:t>
            </a:r>
            <a:endParaRPr kumimoji="1" lang="ja-JP" altLang="en-US" dirty="0"/>
          </a:p>
        </p:txBody>
      </p:sp>
      <p:sp>
        <p:nvSpPr>
          <p:cNvPr id="24" name="テキスト ボックス 23"/>
          <p:cNvSpPr txBox="1"/>
          <p:nvPr/>
        </p:nvSpPr>
        <p:spPr>
          <a:xfrm>
            <a:off x="492458" y="4858355"/>
            <a:ext cx="4038171" cy="369332"/>
          </a:xfrm>
          <a:prstGeom prst="rect">
            <a:avLst/>
          </a:prstGeom>
          <a:noFill/>
        </p:spPr>
        <p:txBody>
          <a:bodyPr wrap="square" rtlCol="0">
            <a:spAutoFit/>
          </a:bodyPr>
          <a:lstStyle/>
          <a:p>
            <a:r>
              <a:rPr kumimoji="1" lang="ja-JP" altLang="en-US" dirty="0" smtClean="0"/>
              <a:t>キャリーバッグ</a:t>
            </a:r>
            <a:r>
              <a:rPr kumimoji="1" lang="en-US" altLang="ja-JP" dirty="0" smtClean="0"/>
              <a:t>×</a:t>
            </a:r>
            <a:r>
              <a:rPr kumimoji="1" lang="ja-JP" altLang="en-US" dirty="0" smtClean="0"/>
              <a:t>バッグインバッグ</a:t>
            </a:r>
            <a:endParaRPr kumimoji="1" lang="en-US" altLang="ja-JP" dirty="0" smtClean="0"/>
          </a:p>
        </p:txBody>
      </p:sp>
      <p:sp>
        <p:nvSpPr>
          <p:cNvPr id="25" name="テキスト ボックス 24"/>
          <p:cNvSpPr txBox="1"/>
          <p:nvPr/>
        </p:nvSpPr>
        <p:spPr>
          <a:xfrm>
            <a:off x="5427518" y="4783648"/>
            <a:ext cx="3454585" cy="369332"/>
          </a:xfrm>
          <a:prstGeom prst="rect">
            <a:avLst/>
          </a:prstGeom>
          <a:noFill/>
        </p:spPr>
        <p:txBody>
          <a:bodyPr wrap="square" rtlCol="0">
            <a:spAutoFit/>
          </a:bodyPr>
          <a:lstStyle/>
          <a:p>
            <a:r>
              <a:rPr kumimoji="1" lang="ja-JP" altLang="en-US" dirty="0" smtClean="0"/>
              <a:t>キャリーバッグ</a:t>
            </a:r>
            <a:r>
              <a:rPr kumimoji="1" lang="en-US" altLang="ja-JP" dirty="0" smtClean="0"/>
              <a:t>×</a:t>
            </a:r>
            <a:r>
              <a:rPr kumimoji="1" lang="ja-JP" altLang="en-US" dirty="0" smtClean="0"/>
              <a:t>地球儀</a:t>
            </a:r>
            <a:endParaRPr kumimoji="1" lang="ja-JP" altLang="en-US" dirty="0"/>
          </a:p>
        </p:txBody>
      </p:sp>
      <p:sp>
        <p:nvSpPr>
          <p:cNvPr id="26" name="テキスト ボックス 25"/>
          <p:cNvSpPr txBox="1"/>
          <p:nvPr/>
        </p:nvSpPr>
        <p:spPr>
          <a:xfrm>
            <a:off x="1478226" y="6407558"/>
            <a:ext cx="3031724" cy="369332"/>
          </a:xfrm>
          <a:prstGeom prst="rect">
            <a:avLst/>
          </a:prstGeom>
          <a:noFill/>
        </p:spPr>
        <p:txBody>
          <a:bodyPr wrap="square" rtlCol="0">
            <a:spAutoFit/>
          </a:bodyPr>
          <a:lstStyle/>
          <a:p>
            <a:r>
              <a:rPr kumimoji="1" lang="ja-JP" altLang="en-US" dirty="0" smtClean="0"/>
              <a:t>紅茶</a:t>
            </a:r>
            <a:r>
              <a:rPr kumimoji="1" lang="en-US" altLang="ja-JP" dirty="0" smtClean="0"/>
              <a:t>×</a:t>
            </a:r>
            <a:r>
              <a:rPr kumimoji="1" lang="ja-JP" altLang="en-US" dirty="0" smtClean="0"/>
              <a:t>ティーポット</a:t>
            </a:r>
            <a:endParaRPr kumimoji="1" lang="ja-JP" altLang="en-US" dirty="0"/>
          </a:p>
        </p:txBody>
      </p:sp>
      <p:sp>
        <p:nvSpPr>
          <p:cNvPr id="27" name="テキスト ボックス 26"/>
          <p:cNvSpPr txBox="1"/>
          <p:nvPr/>
        </p:nvSpPr>
        <p:spPr>
          <a:xfrm>
            <a:off x="5569010" y="6289876"/>
            <a:ext cx="3313093" cy="369332"/>
          </a:xfrm>
          <a:prstGeom prst="rect">
            <a:avLst/>
          </a:prstGeom>
          <a:noFill/>
        </p:spPr>
        <p:txBody>
          <a:bodyPr wrap="square" rtlCol="0">
            <a:spAutoFit/>
          </a:bodyPr>
          <a:lstStyle/>
          <a:p>
            <a:r>
              <a:rPr kumimoji="1" lang="ja-JP" altLang="en-US" dirty="0" smtClean="0"/>
              <a:t>紅茶</a:t>
            </a:r>
            <a:r>
              <a:rPr kumimoji="1" lang="en-US" altLang="ja-JP" dirty="0" smtClean="0"/>
              <a:t>×</a:t>
            </a:r>
            <a:r>
              <a:rPr kumimoji="1" lang="ja-JP" altLang="en-US" dirty="0" smtClean="0"/>
              <a:t>肌荒れに良い化粧水</a:t>
            </a:r>
            <a:endParaRPr kumimoji="1" lang="ja-JP" altLang="en-US" dirty="0"/>
          </a:p>
        </p:txBody>
      </p:sp>
    </p:spTree>
    <p:extLst>
      <p:ext uri="{BB962C8B-B14F-4D97-AF65-F5344CB8AC3E}">
        <p14:creationId xmlns:p14="http://schemas.microsoft.com/office/powerpoint/2010/main" val="38637518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質問尺度及び尺度</a:t>
            </a:r>
            <a:endParaRPr lang="ja-JP" altLang="en-US" dirty="0"/>
          </a:p>
        </p:txBody>
      </p:sp>
      <p:sp>
        <p:nvSpPr>
          <p:cNvPr id="3" name="スライド番号プレースホルダ 2"/>
          <p:cNvSpPr>
            <a:spLocks noGrp="1"/>
          </p:cNvSpPr>
          <p:nvPr>
            <p:ph type="sldNum" sz="quarter" idx="12"/>
          </p:nvPr>
        </p:nvSpPr>
        <p:spPr/>
        <p:txBody>
          <a:bodyPr/>
          <a:lstStyle/>
          <a:p>
            <a:fld id="{FC90A18A-17FE-B444-978C-E390924CF212}" type="slidenum">
              <a:rPr lang="ja-JP" altLang="en-US" smtClean="0"/>
              <a:pPr/>
              <a:t>35</a:t>
            </a:fld>
            <a:endParaRPr lang="ja-JP" altLang="en-US"/>
          </a:p>
        </p:txBody>
      </p:sp>
      <p:pic>
        <p:nvPicPr>
          <p:cNvPr id="6" name="図 5" descr="ふぉんでゅぱーてぃ.jpg"/>
          <p:cNvPicPr>
            <a:picLocks noChangeAspect="1"/>
          </p:cNvPicPr>
          <p:nvPr/>
        </p:nvPicPr>
        <p:blipFill>
          <a:blip r:embed="rId2"/>
          <a:stretch>
            <a:fillRect/>
          </a:stretch>
        </p:blipFill>
        <p:spPr>
          <a:xfrm>
            <a:off x="769865" y="2091818"/>
            <a:ext cx="5535886" cy="3260983"/>
          </a:xfrm>
          <a:prstGeom prst="rect">
            <a:avLst/>
          </a:prstGeom>
        </p:spPr>
      </p:pic>
      <p:sp>
        <p:nvSpPr>
          <p:cNvPr id="7" name="テキスト ボックス 6"/>
          <p:cNvSpPr txBox="1"/>
          <p:nvPr/>
        </p:nvSpPr>
        <p:spPr>
          <a:xfrm>
            <a:off x="457200" y="1417638"/>
            <a:ext cx="5586686" cy="646331"/>
          </a:xfrm>
          <a:prstGeom prst="rect">
            <a:avLst/>
          </a:prstGeom>
          <a:noFill/>
        </p:spPr>
        <p:txBody>
          <a:bodyPr wrap="none" rtlCol="0">
            <a:spAutoFit/>
          </a:bodyPr>
          <a:lstStyle/>
          <a:p>
            <a:r>
              <a:rPr kumimoji="1" lang="en-US" altLang="ja-JP" dirty="0" smtClean="0"/>
              <a:t>Q</a:t>
            </a:r>
            <a:r>
              <a:rPr kumimoji="1" lang="ja-JP" altLang="en-US" dirty="0" smtClean="0"/>
              <a:t>１</a:t>
            </a:r>
            <a:r>
              <a:rPr kumimoji="1" lang="en-US" altLang="ja-JP" dirty="0" smtClean="0"/>
              <a:t>. </a:t>
            </a:r>
            <a:r>
              <a:rPr kumimoji="1" lang="ja-JP" altLang="en-US" dirty="0" smtClean="0"/>
              <a:t>このような商品を組み合わせた売り場を見たとき、</a:t>
            </a:r>
            <a:endParaRPr kumimoji="1" lang="en-US" altLang="ja-JP" dirty="0" smtClean="0"/>
          </a:p>
          <a:p>
            <a:r>
              <a:rPr lang="ja-JP" altLang="en-US" dirty="0" smtClean="0"/>
              <a:t>あなたがどのようにお考えになるかをお聞かせください。</a:t>
            </a:r>
            <a:endParaRPr kumimoji="1" lang="ja-JP" altLang="en-US" dirty="0"/>
          </a:p>
        </p:txBody>
      </p:sp>
      <p:sp>
        <p:nvSpPr>
          <p:cNvPr id="8" name="テキスト ボックス 7"/>
          <p:cNvSpPr txBox="1"/>
          <p:nvPr/>
        </p:nvSpPr>
        <p:spPr>
          <a:xfrm>
            <a:off x="6553200" y="2091818"/>
            <a:ext cx="1708145" cy="2554545"/>
          </a:xfrm>
          <a:prstGeom prst="rect">
            <a:avLst/>
          </a:prstGeom>
          <a:noFill/>
        </p:spPr>
        <p:txBody>
          <a:bodyPr wrap="none" rtlCol="0">
            <a:spAutoFit/>
          </a:bodyPr>
          <a:lstStyle/>
          <a:p>
            <a:r>
              <a:rPr kumimoji="1" lang="ja-JP" altLang="en-US" sz="2000" dirty="0" smtClean="0"/>
              <a:t>１</a:t>
            </a:r>
            <a:r>
              <a:rPr kumimoji="1" lang="en-US" altLang="ja-JP" sz="2000" dirty="0" smtClean="0"/>
              <a:t>.</a:t>
            </a:r>
            <a:r>
              <a:rPr kumimoji="1" lang="ja-JP" altLang="en-US" sz="2000" dirty="0" smtClean="0"/>
              <a:t>納得である</a:t>
            </a:r>
            <a:endParaRPr kumimoji="1" lang="en-US" altLang="ja-JP" sz="2000" dirty="0" smtClean="0"/>
          </a:p>
          <a:p>
            <a:r>
              <a:rPr lang="ja-JP" altLang="en-US" sz="2000" dirty="0" smtClean="0"/>
              <a:t>２</a:t>
            </a:r>
            <a:r>
              <a:rPr lang="en-US" altLang="ja-JP" sz="2000" dirty="0" smtClean="0"/>
              <a:t>.</a:t>
            </a:r>
            <a:r>
              <a:rPr lang="ja-JP" altLang="en-US" sz="2000" dirty="0" smtClean="0"/>
              <a:t>意外である</a:t>
            </a:r>
            <a:endParaRPr lang="en-US" altLang="ja-JP" sz="2000" dirty="0" smtClean="0"/>
          </a:p>
          <a:p>
            <a:r>
              <a:rPr kumimoji="1" lang="ja-JP" altLang="en-US" sz="2000" dirty="0" smtClean="0"/>
              <a:t>３</a:t>
            </a:r>
            <a:r>
              <a:rPr kumimoji="1" lang="en-US" altLang="ja-JP" sz="2000" dirty="0" smtClean="0"/>
              <a:t>.</a:t>
            </a:r>
            <a:r>
              <a:rPr kumimoji="1" lang="ja-JP" altLang="en-US" sz="2000" dirty="0" smtClean="0"/>
              <a:t>おもしろい</a:t>
            </a:r>
            <a:endParaRPr kumimoji="1" lang="en-US" altLang="ja-JP" sz="2000" dirty="0" smtClean="0"/>
          </a:p>
          <a:p>
            <a:r>
              <a:rPr lang="ja-JP" altLang="en-US" sz="2000" dirty="0" smtClean="0"/>
              <a:t>４</a:t>
            </a:r>
            <a:r>
              <a:rPr kumimoji="1" lang="en-US" altLang="ja-JP" sz="2000" dirty="0" smtClean="0"/>
              <a:t>.</a:t>
            </a:r>
            <a:r>
              <a:rPr kumimoji="1" lang="ja-JP" altLang="en-US" sz="2000" dirty="0" smtClean="0"/>
              <a:t>興味がわく</a:t>
            </a:r>
            <a:endParaRPr kumimoji="1" lang="en-US" altLang="ja-JP" sz="2000" dirty="0" smtClean="0"/>
          </a:p>
          <a:p>
            <a:r>
              <a:rPr lang="ja-JP" altLang="en-US" sz="2000" dirty="0" smtClean="0"/>
              <a:t>５</a:t>
            </a:r>
            <a:r>
              <a:rPr lang="en-US" altLang="ja-JP" sz="2000" dirty="0" smtClean="0"/>
              <a:t>.</a:t>
            </a:r>
            <a:r>
              <a:rPr lang="ja-JP" altLang="en-US" sz="2000" dirty="0" smtClean="0"/>
              <a:t>わくわくする</a:t>
            </a:r>
            <a:endParaRPr lang="en-US" altLang="ja-JP" sz="2000" dirty="0" smtClean="0"/>
          </a:p>
          <a:p>
            <a:r>
              <a:rPr kumimoji="1" lang="ja-JP" altLang="en-US" sz="2000" dirty="0" smtClean="0"/>
              <a:t>６</a:t>
            </a:r>
            <a:r>
              <a:rPr kumimoji="1" lang="en-US" altLang="ja-JP" sz="2000" dirty="0" smtClean="0"/>
              <a:t>.</a:t>
            </a:r>
            <a:r>
              <a:rPr kumimoji="1" lang="ja-JP" altLang="en-US" sz="2000" dirty="0" smtClean="0"/>
              <a:t>退屈である</a:t>
            </a:r>
            <a:endParaRPr kumimoji="1" lang="en-US" altLang="ja-JP" sz="2000" dirty="0" smtClean="0"/>
          </a:p>
          <a:p>
            <a:r>
              <a:rPr lang="ja-JP" altLang="en-US" sz="2000" dirty="0" smtClean="0"/>
              <a:t>７</a:t>
            </a:r>
            <a:r>
              <a:rPr lang="en-US" altLang="ja-JP" sz="2000" dirty="0" smtClean="0"/>
              <a:t>.</a:t>
            </a:r>
            <a:r>
              <a:rPr lang="ja-JP" altLang="en-US" sz="2000" dirty="0" smtClean="0"/>
              <a:t>好ましい</a:t>
            </a:r>
            <a:endParaRPr lang="en-US" altLang="ja-JP" sz="2000" dirty="0" smtClean="0"/>
          </a:p>
          <a:p>
            <a:r>
              <a:rPr lang="ja-JP" altLang="en-US" sz="2000" dirty="0" smtClean="0"/>
              <a:t>８</a:t>
            </a:r>
            <a:r>
              <a:rPr lang="en-US" altLang="ja-JP" sz="2000" dirty="0" smtClean="0"/>
              <a:t>.</a:t>
            </a:r>
            <a:r>
              <a:rPr lang="ja-JP" altLang="en-US" sz="2000" dirty="0" smtClean="0"/>
              <a:t>楽しい</a:t>
            </a:r>
            <a:endParaRPr lang="en-US" altLang="ja-JP" sz="2000" dirty="0" smtClean="0"/>
          </a:p>
        </p:txBody>
      </p:sp>
      <p:sp>
        <p:nvSpPr>
          <p:cNvPr id="9" name="テキスト ボックス 8"/>
          <p:cNvSpPr txBox="1"/>
          <p:nvPr/>
        </p:nvSpPr>
        <p:spPr>
          <a:xfrm>
            <a:off x="1531911" y="5800657"/>
            <a:ext cx="5989741" cy="646331"/>
          </a:xfrm>
          <a:prstGeom prst="rect">
            <a:avLst/>
          </a:prstGeom>
          <a:noFill/>
        </p:spPr>
        <p:txBody>
          <a:bodyPr wrap="none" rtlCol="0">
            <a:spAutoFit/>
          </a:bodyPr>
          <a:lstStyle/>
          <a:p>
            <a:r>
              <a:rPr kumimoji="1" lang="ja-JP" altLang="en-US" sz="3600" dirty="0" smtClean="0"/>
              <a:t>５　ー　４　ー　３　ー　２　ー　１</a:t>
            </a:r>
            <a:endParaRPr kumimoji="1" lang="ja-JP" altLang="en-US" sz="3600" dirty="0"/>
          </a:p>
        </p:txBody>
      </p:sp>
      <p:sp>
        <p:nvSpPr>
          <p:cNvPr id="10" name="テキスト ボックス 9"/>
          <p:cNvSpPr txBox="1"/>
          <p:nvPr/>
        </p:nvSpPr>
        <p:spPr>
          <a:xfrm>
            <a:off x="846003" y="5431325"/>
            <a:ext cx="1633680" cy="369332"/>
          </a:xfrm>
          <a:prstGeom prst="rect">
            <a:avLst/>
          </a:prstGeom>
          <a:noFill/>
        </p:spPr>
        <p:txBody>
          <a:bodyPr wrap="none" rtlCol="0">
            <a:spAutoFit/>
          </a:bodyPr>
          <a:lstStyle/>
          <a:p>
            <a:r>
              <a:rPr kumimoji="1" lang="ja-JP" altLang="en-US" dirty="0" smtClean="0"/>
              <a:t>非常にそう思う</a:t>
            </a:r>
            <a:endParaRPr kumimoji="1" lang="ja-JP" altLang="en-US" dirty="0"/>
          </a:p>
        </p:txBody>
      </p:sp>
      <p:sp>
        <p:nvSpPr>
          <p:cNvPr id="11" name="テキスト ボックス 10"/>
          <p:cNvSpPr txBox="1"/>
          <p:nvPr/>
        </p:nvSpPr>
        <p:spPr>
          <a:xfrm>
            <a:off x="6613741" y="5431325"/>
            <a:ext cx="1815822" cy="369332"/>
          </a:xfrm>
          <a:prstGeom prst="rect">
            <a:avLst/>
          </a:prstGeom>
          <a:noFill/>
        </p:spPr>
        <p:txBody>
          <a:bodyPr wrap="none" rtlCol="0">
            <a:spAutoFit/>
          </a:bodyPr>
          <a:lstStyle/>
          <a:p>
            <a:r>
              <a:rPr kumimoji="1" lang="ja-JP" altLang="en-US" dirty="0" smtClean="0"/>
              <a:t>全くそう思わない</a:t>
            </a:r>
            <a:endParaRPr kumimoji="1" lang="ja-JP" altLang="en-US" dirty="0"/>
          </a:p>
        </p:txBody>
      </p:sp>
    </p:spTree>
    <p:extLst>
      <p:ext uri="{BB962C8B-B14F-4D97-AF65-F5344CB8AC3E}">
        <p14:creationId xmlns:p14="http://schemas.microsoft.com/office/powerpoint/2010/main" val="4771849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dirty="0" smtClean="0"/>
              <a:t>参考文献</a:t>
            </a:r>
            <a:endParaRPr kumimoji="1" lang="ja-JP" altLang="en-US" dirty="0"/>
          </a:p>
        </p:txBody>
      </p:sp>
      <p:sp>
        <p:nvSpPr>
          <p:cNvPr id="4" name="コンテンツ プレースホルダ 3"/>
          <p:cNvSpPr>
            <a:spLocks noGrp="1"/>
          </p:cNvSpPr>
          <p:nvPr>
            <p:ph idx="1"/>
          </p:nvPr>
        </p:nvSpPr>
        <p:spPr>
          <a:xfrm>
            <a:off x="457200" y="1604993"/>
            <a:ext cx="8229600" cy="4921477"/>
          </a:xfrm>
        </p:spPr>
        <p:txBody>
          <a:bodyPr>
            <a:normAutofit fontScale="85000" lnSpcReduction="20000"/>
          </a:bodyPr>
          <a:lstStyle/>
          <a:p>
            <a:pPr>
              <a:buNone/>
            </a:pPr>
            <a:r>
              <a:rPr kumimoji="1" lang="en-US" altLang="ja-JP" sz="1600" dirty="0" err="1" smtClean="0"/>
              <a:t>Berlyne</a:t>
            </a:r>
            <a:r>
              <a:rPr kumimoji="1" lang="en-US" altLang="ja-JP" sz="1600" dirty="0" smtClean="0"/>
              <a:t>, D E1960”Conflict, Arousal, and Curiosity.” New York: McGraw-Hill</a:t>
            </a:r>
            <a:r>
              <a:rPr kumimoji="1" lang="ja-JP" altLang="en-US" sz="1600" dirty="0" smtClean="0"/>
              <a:t>　</a:t>
            </a:r>
            <a:r>
              <a:rPr kumimoji="1" lang="en-US" altLang="ja-JP" sz="1600" dirty="0" smtClean="0"/>
              <a:t>Book Co.</a:t>
            </a:r>
          </a:p>
          <a:p>
            <a:pPr>
              <a:buNone/>
            </a:pPr>
            <a:r>
              <a:rPr lang="en-US" altLang="ja-JP" sz="1600" dirty="0" smtClean="0"/>
              <a:t>Fiske, D, W,  and S. R. </a:t>
            </a:r>
            <a:r>
              <a:rPr lang="en-US" altLang="ja-JP" sz="1600" dirty="0" err="1" smtClean="0"/>
              <a:t>Maddi</a:t>
            </a:r>
            <a:r>
              <a:rPr lang="en-US" altLang="ja-JP" sz="1600" dirty="0" smtClean="0"/>
              <a:t>. “Function of Varied Experience.” Homewood, IL: </a:t>
            </a:r>
            <a:r>
              <a:rPr lang="en-US" altLang="ja-JP" sz="1600" dirty="0" err="1" smtClean="0"/>
              <a:t>Dosey</a:t>
            </a:r>
            <a:r>
              <a:rPr lang="en-US" altLang="ja-JP" sz="1600" dirty="0" smtClean="0"/>
              <a:t> Press</a:t>
            </a:r>
            <a:endParaRPr kumimoji="1" lang="en-US" altLang="ja-JP" sz="1600" dirty="0" smtClean="0"/>
          </a:p>
          <a:p>
            <a:pPr>
              <a:buNone/>
            </a:pPr>
            <a:r>
              <a:rPr lang="en-US" altLang="ja-JP" sz="1600" dirty="0"/>
              <a:t>Holbrook and Hirschman  “The experiential aspects of consumption: Consumer fantasies, feelings, and fun”,1982</a:t>
            </a:r>
          </a:p>
          <a:p>
            <a:pPr>
              <a:buNone/>
            </a:pPr>
            <a:r>
              <a:rPr kumimoji="1" lang="en-US" altLang="ja-JP" sz="1600" dirty="0" smtClean="0"/>
              <a:t>Hoyer, </a:t>
            </a:r>
            <a:r>
              <a:rPr kumimoji="1" lang="en-US" altLang="ja-JP" sz="1600" dirty="0" err="1" smtClean="0"/>
              <a:t>Wayen</a:t>
            </a:r>
            <a:r>
              <a:rPr kumimoji="1" lang="en-US" altLang="ja-JP" sz="1600" dirty="0" smtClean="0"/>
              <a:t> D, and Nancy M. Ridgway “ Variety Seeking as an Explanation </a:t>
            </a:r>
            <a:r>
              <a:rPr lang="en-US" altLang="ja-JP" sz="1600" dirty="0" smtClean="0"/>
              <a:t>for  Exploratory Purchase Behavior: A Theoretical Model.” Advances in Consumer Research ,1984</a:t>
            </a:r>
          </a:p>
          <a:p>
            <a:pPr>
              <a:buNone/>
            </a:pPr>
            <a:r>
              <a:rPr lang="en-US" altLang="ja-JP" sz="1400" dirty="0" err="1"/>
              <a:t>Mandler</a:t>
            </a:r>
            <a:r>
              <a:rPr lang="en-US" altLang="ja-JP" sz="1400" dirty="0"/>
              <a:t>, </a:t>
            </a:r>
            <a:r>
              <a:rPr lang="en-US" altLang="ja-JP" sz="1400" dirty="0" err="1" smtClean="0"/>
              <a:t>G,”Mind</a:t>
            </a:r>
            <a:r>
              <a:rPr lang="en-US" altLang="ja-JP" sz="1400" dirty="0" smtClean="0"/>
              <a:t> </a:t>
            </a:r>
            <a:r>
              <a:rPr lang="en-US" altLang="ja-JP" sz="1400" dirty="0"/>
              <a:t>and Body: Psychology of Emotion and Stress, Norton</a:t>
            </a:r>
            <a:r>
              <a:rPr lang="en-US" altLang="ja-JP" sz="1400" dirty="0" smtClean="0"/>
              <a:t>.”,</a:t>
            </a:r>
            <a:r>
              <a:rPr lang="ja-JP" altLang="en-US" sz="1600" dirty="0"/>
              <a:t> </a:t>
            </a:r>
            <a:r>
              <a:rPr lang="en-US" altLang="ja-JP" sz="1600" dirty="0" smtClean="0"/>
              <a:t>1984</a:t>
            </a:r>
          </a:p>
          <a:p>
            <a:pPr>
              <a:buNone/>
            </a:pPr>
            <a:r>
              <a:rPr lang="en-US" altLang="ja-JP" sz="1600" dirty="0" err="1"/>
              <a:t>Zucker</a:t>
            </a:r>
            <a:r>
              <a:rPr lang="en-US" altLang="ja-JP" sz="1600" dirty="0"/>
              <a:t>-man </a:t>
            </a:r>
            <a:r>
              <a:rPr lang="en-US" altLang="ja-JP" sz="1600" dirty="0" smtClean="0"/>
              <a:t>“Sensation Seeking: Beyond the Optimal  Level of Arousal, Hillsdale, NJ: Lawrence Erlbaum Associates, Publishers.”1979</a:t>
            </a:r>
          </a:p>
          <a:p>
            <a:pPr>
              <a:buNone/>
            </a:pPr>
            <a:endParaRPr lang="en-US" altLang="ja-JP" sz="1600" dirty="0" smtClean="0"/>
          </a:p>
          <a:p>
            <a:pPr>
              <a:buNone/>
            </a:pPr>
            <a:endParaRPr kumimoji="1" lang="en-US" altLang="ja-JP" sz="1600" dirty="0" smtClean="0"/>
          </a:p>
          <a:p>
            <a:pPr>
              <a:buNone/>
            </a:pPr>
            <a:r>
              <a:rPr kumimoji="1" lang="ja-JP" altLang="en-US" sz="1600" dirty="0" smtClean="0"/>
              <a:t>秋本昌士「消費者のイノベーション採用行動に影響を与える要因」産業経営、</a:t>
            </a:r>
            <a:r>
              <a:rPr kumimoji="1" lang="en-US" altLang="ja-JP" sz="1600" dirty="0" smtClean="0"/>
              <a:t>37</a:t>
            </a:r>
            <a:r>
              <a:rPr kumimoji="1" lang="ja-JP" altLang="en-US" sz="1600" dirty="0" smtClean="0"/>
              <a:t>号、</a:t>
            </a:r>
            <a:r>
              <a:rPr kumimoji="1" lang="en-US" altLang="ja-JP" sz="1600" dirty="0" smtClean="0"/>
              <a:t>2005</a:t>
            </a:r>
            <a:r>
              <a:rPr kumimoji="1" lang="ja-JP" altLang="en-US" sz="1600" dirty="0" smtClean="0"/>
              <a:t>年</a:t>
            </a:r>
            <a:r>
              <a:rPr kumimoji="1" lang="en-US" altLang="ja-JP" sz="1600" dirty="0" smtClean="0"/>
              <a:t>6</a:t>
            </a:r>
            <a:r>
              <a:rPr kumimoji="1" lang="ja-JP" altLang="en-US" sz="1600" dirty="0" smtClean="0"/>
              <a:t>月、</a:t>
            </a:r>
            <a:r>
              <a:rPr kumimoji="1" lang="en-US" altLang="ja-JP" sz="1600" dirty="0" smtClean="0"/>
              <a:t>39</a:t>
            </a:r>
            <a:r>
              <a:rPr kumimoji="1" lang="ja-JP" altLang="en-US" sz="1600" dirty="0" smtClean="0"/>
              <a:t>～</a:t>
            </a:r>
            <a:r>
              <a:rPr kumimoji="1" lang="en-US" altLang="ja-JP" sz="1600" dirty="0" smtClean="0"/>
              <a:t>54</a:t>
            </a:r>
          </a:p>
          <a:p>
            <a:pPr>
              <a:buNone/>
            </a:pPr>
            <a:r>
              <a:rPr kumimoji="1" lang="ja-JP" altLang="en-US" sz="1600" dirty="0" smtClean="0"/>
              <a:t>井上綾乃「快楽的買物動機と支出行動」</a:t>
            </a:r>
            <a:r>
              <a:rPr lang="ja-JP" altLang="en-US" sz="1600" dirty="0" smtClean="0"/>
              <a:t>目白大学経営学研究</a:t>
            </a:r>
            <a:r>
              <a:rPr lang="zh-CN" altLang="en-US" sz="1600" dirty="0" smtClean="0"/>
              <a:t> </a:t>
            </a:r>
            <a:r>
              <a:rPr lang="en-US" altLang="zh-CN" sz="1600" dirty="0" smtClean="0"/>
              <a:t>5, 63</a:t>
            </a:r>
            <a:r>
              <a:rPr lang="en-US" altLang="ja-JP" sz="1600" dirty="0" smtClean="0"/>
              <a:t>〜</a:t>
            </a:r>
            <a:r>
              <a:rPr lang="en-US" altLang="zh-CN" sz="1600" dirty="0" smtClean="0"/>
              <a:t>74, 2007 </a:t>
            </a:r>
            <a:r>
              <a:rPr lang="ja-JP" altLang="en-US" sz="1600" dirty="0" smtClean="0"/>
              <a:t>年</a:t>
            </a:r>
            <a:endParaRPr kumimoji="1" lang="en-US" altLang="ja-JP" sz="1600" dirty="0" smtClean="0"/>
          </a:p>
          <a:p>
            <a:pPr>
              <a:buNone/>
            </a:pPr>
            <a:r>
              <a:rPr kumimoji="1" lang="ja-JP" altLang="en-US" sz="1600" dirty="0" smtClean="0"/>
              <a:t>上田隆穂「これからの価格戦略」流通情報、</a:t>
            </a:r>
            <a:r>
              <a:rPr kumimoji="1" lang="en-US" altLang="ja-JP" sz="1600" dirty="0" smtClean="0"/>
              <a:t>468</a:t>
            </a:r>
            <a:r>
              <a:rPr kumimoji="1" lang="ja-JP" altLang="en-US" sz="1600" dirty="0" smtClean="0"/>
              <a:t>号、</a:t>
            </a:r>
            <a:r>
              <a:rPr kumimoji="1" lang="en-US" altLang="ja-JP" sz="1600" dirty="0" smtClean="0"/>
              <a:t>2008</a:t>
            </a:r>
            <a:r>
              <a:rPr kumimoji="1" lang="ja-JP" altLang="en-US" sz="1600" dirty="0" smtClean="0"/>
              <a:t>年、</a:t>
            </a:r>
            <a:r>
              <a:rPr kumimoji="1" lang="en-US" altLang="ja-JP" sz="1600" dirty="0" smtClean="0"/>
              <a:t>7</a:t>
            </a:r>
            <a:r>
              <a:rPr kumimoji="1" lang="ja-JP" altLang="en-US" sz="1600" dirty="0" smtClean="0"/>
              <a:t>～</a:t>
            </a:r>
            <a:r>
              <a:rPr kumimoji="1" lang="en-US" altLang="ja-JP" sz="1600" dirty="0" smtClean="0"/>
              <a:t>8</a:t>
            </a:r>
          </a:p>
          <a:p>
            <a:pPr>
              <a:buNone/>
            </a:pPr>
            <a:r>
              <a:rPr lang="ja-JP" altLang="en-US" sz="1600" dirty="0" smtClean="0"/>
              <a:t>田島義博「マーチャンダイジングの知識」日本経済新聞社、</a:t>
            </a:r>
            <a:r>
              <a:rPr lang="en-US" altLang="ja-JP" sz="1600" dirty="0" smtClean="0"/>
              <a:t>1998</a:t>
            </a:r>
            <a:r>
              <a:rPr lang="ja-JP" altLang="en-US" sz="1600" dirty="0" smtClean="0"/>
              <a:t>年、</a:t>
            </a:r>
            <a:r>
              <a:rPr lang="en-US" altLang="ja-JP" sz="1600" dirty="0" smtClean="0"/>
              <a:t>157</a:t>
            </a:r>
            <a:r>
              <a:rPr lang="ja-JP" altLang="en-US" sz="1600" dirty="0" smtClean="0"/>
              <a:t>～</a:t>
            </a:r>
            <a:r>
              <a:rPr lang="en-US" altLang="ja-JP" sz="1600" dirty="0" smtClean="0"/>
              <a:t>164</a:t>
            </a:r>
          </a:p>
          <a:p>
            <a:pPr>
              <a:buNone/>
            </a:pPr>
            <a:r>
              <a:rPr lang="ja-JP" altLang="en-US" sz="1600" dirty="0" smtClean="0"/>
              <a:t>田中洋「消費者行動論体系」中央経済社、</a:t>
            </a:r>
            <a:r>
              <a:rPr lang="en-US" altLang="ja-JP" sz="1600" dirty="0" smtClean="0"/>
              <a:t>2008</a:t>
            </a:r>
            <a:r>
              <a:rPr lang="ja-JP" altLang="en-US" sz="1600" dirty="0" smtClean="0"/>
              <a:t>年</a:t>
            </a:r>
            <a:endParaRPr lang="en-US" altLang="ja-JP" sz="1600" dirty="0" smtClean="0"/>
          </a:p>
          <a:p>
            <a:pPr>
              <a:buNone/>
            </a:pPr>
            <a:r>
              <a:rPr lang="ja-JP" altLang="en-US" sz="1600" dirty="0" smtClean="0"/>
              <a:t>田中洋「消費者行動論序説（４）」経営志林、第</a:t>
            </a:r>
            <a:r>
              <a:rPr lang="en-US" altLang="ja-JP" sz="1600" dirty="0" smtClean="0"/>
              <a:t>43</a:t>
            </a:r>
            <a:r>
              <a:rPr lang="ja-JP" altLang="en-US" sz="1600" dirty="0" smtClean="0"/>
              <a:t>巻</a:t>
            </a:r>
            <a:r>
              <a:rPr lang="en-US" altLang="ja-JP" sz="1600" dirty="0" smtClean="0"/>
              <a:t>1</a:t>
            </a:r>
            <a:r>
              <a:rPr lang="ja-JP" altLang="en-US" sz="1600" dirty="0" smtClean="0"/>
              <a:t>号、</a:t>
            </a:r>
            <a:r>
              <a:rPr lang="en-US" altLang="ja-JP" sz="1600" dirty="0" smtClean="0"/>
              <a:t>75〜83</a:t>
            </a:r>
            <a:r>
              <a:rPr lang="ja-JP" altLang="en-US" sz="1600" dirty="0" smtClean="0"/>
              <a:t>、</a:t>
            </a:r>
            <a:r>
              <a:rPr lang="en-US" altLang="ja-JP" sz="1600" dirty="0" smtClean="0"/>
              <a:t>2006</a:t>
            </a:r>
            <a:r>
              <a:rPr lang="ja-JP" altLang="en-US" sz="1600" dirty="0" smtClean="0"/>
              <a:t>年</a:t>
            </a:r>
            <a:endParaRPr lang="en-US" altLang="ja-JP" sz="1600" dirty="0" smtClean="0"/>
          </a:p>
          <a:p>
            <a:pPr>
              <a:buNone/>
            </a:pPr>
            <a:r>
              <a:rPr lang="ja-JP" altLang="en-US" sz="1600" dirty="0" smtClean="0"/>
              <a:t>鶴見裕之「なぜクロス・マーチャンダイジングは重要か</a:t>
            </a:r>
            <a:r>
              <a:rPr lang="en-US" altLang="ja-JP" sz="1600" dirty="0" smtClean="0"/>
              <a:t>?</a:t>
            </a:r>
            <a:r>
              <a:rPr lang="ja-JP" altLang="en-US" sz="1600" dirty="0" smtClean="0"/>
              <a:t>」流通情報</a:t>
            </a:r>
            <a:r>
              <a:rPr lang="en-US" altLang="ja-JP" sz="1600" dirty="0" smtClean="0"/>
              <a:t>477</a:t>
            </a:r>
            <a:r>
              <a:rPr lang="ja-JP" altLang="en-US" sz="1600" dirty="0" smtClean="0"/>
              <a:t>号、</a:t>
            </a:r>
            <a:r>
              <a:rPr lang="en-US" altLang="ja-JP" sz="1600" dirty="0" smtClean="0"/>
              <a:t>2009</a:t>
            </a:r>
            <a:r>
              <a:rPr lang="ja-JP" altLang="en-US" sz="1600" dirty="0" smtClean="0"/>
              <a:t>年、</a:t>
            </a:r>
            <a:r>
              <a:rPr lang="en-US" altLang="ja-JP" sz="1600" dirty="0" smtClean="0"/>
              <a:t>12</a:t>
            </a:r>
            <a:r>
              <a:rPr lang="ja-JP" altLang="en-US" sz="1600" dirty="0" smtClean="0"/>
              <a:t>～</a:t>
            </a:r>
            <a:r>
              <a:rPr lang="en-US" altLang="ja-JP" sz="1600" dirty="0" smtClean="0"/>
              <a:t>13</a:t>
            </a:r>
          </a:p>
          <a:p>
            <a:pPr>
              <a:buNone/>
            </a:pPr>
            <a:r>
              <a:rPr kumimoji="1" lang="ja-JP" altLang="en-US" sz="1600" dirty="0" smtClean="0"/>
              <a:t>西原彰宏「消費者文脈における探索行動」</a:t>
            </a:r>
            <a:endParaRPr kumimoji="1" lang="en-US" altLang="ja-JP" sz="1600" dirty="0" smtClean="0"/>
          </a:p>
          <a:p>
            <a:pPr>
              <a:buNone/>
            </a:pPr>
            <a:r>
              <a:rPr lang="ja-JP" altLang="en-US" sz="1600" dirty="0" smtClean="0"/>
              <a:t>博報堂買物研究所「買物欲マーケティング」ダイヤモンド社、</a:t>
            </a:r>
            <a:r>
              <a:rPr lang="en-US" altLang="ja-JP" sz="1600" dirty="0" smtClean="0"/>
              <a:t>2007</a:t>
            </a:r>
            <a:r>
              <a:rPr lang="ja-JP" altLang="en-US" sz="1600" dirty="0" smtClean="0"/>
              <a:t>年</a:t>
            </a:r>
            <a:endParaRPr lang="en-US" altLang="ja-JP" sz="1600" dirty="0" smtClean="0"/>
          </a:p>
          <a:p>
            <a:pPr>
              <a:buNone/>
            </a:pPr>
            <a:r>
              <a:rPr lang="ja-JP" altLang="en-US" sz="1600" dirty="0" smtClean="0"/>
              <a:t>古澤照幸「刺激欲求特性が社会行動に及ぼす影響」同友館、</a:t>
            </a:r>
            <a:r>
              <a:rPr lang="en-US" altLang="ja-JP" sz="1600" dirty="0" smtClean="0"/>
              <a:t>2010</a:t>
            </a:r>
            <a:r>
              <a:rPr lang="ja-JP" altLang="en-US" sz="1600" dirty="0" smtClean="0"/>
              <a:t>年</a:t>
            </a:r>
            <a:endParaRPr lang="en-US" altLang="ja-JP" sz="1600" dirty="0" smtClean="0"/>
          </a:p>
          <a:p>
            <a:pPr>
              <a:buNone/>
            </a:pPr>
            <a:r>
              <a:rPr lang="ja-JP" altLang="en-US" sz="1600" dirty="0" smtClean="0"/>
              <a:t>日経</a:t>
            </a:r>
            <a:r>
              <a:rPr lang="en-US" altLang="ja-JP" sz="1600" dirty="0"/>
              <a:t>MJ</a:t>
            </a:r>
            <a:r>
              <a:rPr lang="ja-JP" altLang="en-US" sz="1600" dirty="0"/>
              <a:t>琉球</a:t>
            </a:r>
            <a:r>
              <a:rPr lang="ja-JP" altLang="en-US" sz="1600" dirty="0" smtClean="0"/>
              <a:t>新聞 </a:t>
            </a:r>
            <a:r>
              <a:rPr lang="en-US" altLang="ja-JP" sz="1600" dirty="0"/>
              <a:t>2012</a:t>
            </a:r>
            <a:r>
              <a:rPr lang="ja-JP" altLang="en-US" sz="1600" dirty="0"/>
              <a:t>年</a:t>
            </a:r>
            <a:r>
              <a:rPr lang="en-US" altLang="ja-JP" sz="1600" dirty="0"/>
              <a:t>3</a:t>
            </a:r>
            <a:r>
              <a:rPr lang="ja-JP" altLang="en-US" sz="1600" dirty="0" smtClean="0"/>
              <a:t>月</a:t>
            </a:r>
            <a:r>
              <a:rPr lang="en-US" altLang="ja-JP" sz="1600" dirty="0" smtClean="0"/>
              <a:t>19</a:t>
            </a:r>
            <a:r>
              <a:rPr lang="ja-JP" altLang="en-US" sz="1600" dirty="0" smtClean="0"/>
              <a:t>日</a:t>
            </a:r>
            <a:r>
              <a:rPr lang="ja-JP" altLang="en-US" sz="1600" dirty="0"/>
              <a:t>　</a:t>
            </a:r>
          </a:p>
          <a:p>
            <a:pPr>
              <a:buNone/>
            </a:pPr>
            <a:r>
              <a:rPr lang="ja-JP" altLang="en-US" sz="1600" dirty="0" smtClean="0"/>
              <a:t>日経</a:t>
            </a:r>
            <a:r>
              <a:rPr lang="ja-JP" altLang="en-US" sz="1600" dirty="0"/>
              <a:t>流通</a:t>
            </a:r>
            <a:r>
              <a:rPr lang="ja-JP" altLang="en-US" sz="1600" dirty="0" smtClean="0"/>
              <a:t>新聞 </a:t>
            </a:r>
            <a:r>
              <a:rPr lang="en-US" altLang="ja-JP" sz="1600" dirty="0"/>
              <a:t>2012</a:t>
            </a:r>
            <a:r>
              <a:rPr lang="ja-JP" altLang="en-US" sz="1600" dirty="0"/>
              <a:t>年</a:t>
            </a:r>
            <a:r>
              <a:rPr lang="en-US" altLang="ja-JP" sz="1600" dirty="0"/>
              <a:t>12</a:t>
            </a:r>
            <a:r>
              <a:rPr lang="ja-JP" altLang="en-US" sz="1600" dirty="0" smtClean="0"/>
              <a:t>月</a:t>
            </a:r>
            <a:r>
              <a:rPr lang="en-US" altLang="ja-JP" sz="1600" dirty="0" smtClean="0"/>
              <a:t>9</a:t>
            </a:r>
            <a:r>
              <a:rPr lang="ja-JP" altLang="en-US" sz="1600" dirty="0" smtClean="0"/>
              <a:t>日</a:t>
            </a:r>
            <a:endParaRPr lang="en-US" altLang="ja-JP" sz="1600" dirty="0" smtClean="0"/>
          </a:p>
          <a:p>
            <a:pPr>
              <a:buNone/>
            </a:pPr>
            <a:endParaRPr lang="ja-JP" altLang="en-US" sz="1600" dirty="0"/>
          </a:p>
          <a:p>
            <a:pPr>
              <a:buNone/>
            </a:pPr>
            <a:endParaRPr kumimoji="1" lang="en-US" altLang="ja-JP" sz="1600" dirty="0" smtClean="0"/>
          </a:p>
        </p:txBody>
      </p:sp>
      <p:sp>
        <p:nvSpPr>
          <p:cNvPr id="5" name="スライド番号プレースホルダ 4"/>
          <p:cNvSpPr>
            <a:spLocks noGrp="1"/>
          </p:cNvSpPr>
          <p:nvPr>
            <p:ph type="sldNum" sz="quarter" idx="12"/>
          </p:nvPr>
        </p:nvSpPr>
        <p:spPr/>
        <p:txBody>
          <a:bodyPr/>
          <a:lstStyle/>
          <a:p>
            <a:fld id="{FC90A18A-17FE-B444-978C-E390924CF212}" type="slidenum">
              <a:rPr lang="ja-JP" altLang="en-US" smtClean="0"/>
              <a:pPr/>
              <a:t>36</a:t>
            </a:fld>
            <a:endParaRPr lang="ja-JP" altLang="en-US"/>
          </a:p>
        </p:txBody>
      </p:sp>
    </p:spTree>
    <p:extLst>
      <p:ext uri="{BB962C8B-B14F-4D97-AF65-F5344CB8AC3E}">
        <p14:creationId xmlns:p14="http://schemas.microsoft.com/office/powerpoint/2010/main" val="34933482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参考</a:t>
            </a:r>
            <a:r>
              <a:rPr lang="en-US" altLang="ja-JP" dirty="0" smtClean="0"/>
              <a:t>URL</a:t>
            </a:r>
            <a:endParaRPr lang="ja-JP" altLang="en-US" dirty="0"/>
          </a:p>
        </p:txBody>
      </p:sp>
      <p:sp>
        <p:nvSpPr>
          <p:cNvPr id="3" name="コンテンツ プレースホルダ 2"/>
          <p:cNvSpPr>
            <a:spLocks noGrp="1"/>
          </p:cNvSpPr>
          <p:nvPr>
            <p:ph idx="1"/>
          </p:nvPr>
        </p:nvSpPr>
        <p:spPr/>
        <p:txBody>
          <a:bodyPr>
            <a:normAutofit/>
          </a:bodyPr>
          <a:lstStyle/>
          <a:p>
            <a:pPr>
              <a:buNone/>
            </a:pPr>
            <a:r>
              <a:rPr lang="en-US" altLang="ja-JP" sz="2000" dirty="0" smtClean="0"/>
              <a:t>Clover </a:t>
            </a:r>
            <a:r>
              <a:rPr lang="en-US" altLang="ja-JP" sz="2000" dirty="0" smtClean="0">
                <a:hlinkClick r:id="rId3"/>
              </a:rPr>
              <a:t>http://www.clover.co.jp/</a:t>
            </a:r>
            <a:endParaRPr lang="en-US" altLang="ja-JP" sz="2000" dirty="0" smtClean="0"/>
          </a:p>
          <a:p>
            <a:pPr>
              <a:buNone/>
            </a:pPr>
            <a:r>
              <a:rPr lang="en-US" altLang="ja-JP" sz="2000" dirty="0" smtClean="0"/>
              <a:t>LOTTE </a:t>
            </a:r>
            <a:r>
              <a:rPr lang="en-US" altLang="ja-JP" sz="2000" dirty="0" smtClean="0">
                <a:hlinkClick r:id="rId4"/>
              </a:rPr>
              <a:t>http://www.lotte.co.jp/</a:t>
            </a:r>
            <a:endParaRPr lang="en-US" altLang="ja-JP" sz="2000" dirty="0" smtClean="0"/>
          </a:p>
          <a:p>
            <a:pPr>
              <a:buNone/>
            </a:pPr>
            <a:r>
              <a:rPr lang="ja-JP" altLang="en-US" sz="2000" dirty="0" smtClean="0"/>
              <a:t>日本コカ・コーラ</a:t>
            </a:r>
            <a:r>
              <a:rPr lang="en-US" altLang="ja-JP" sz="2000" dirty="0" smtClean="0"/>
              <a:t> </a:t>
            </a:r>
            <a:r>
              <a:rPr lang="en-US" altLang="ja-JP" sz="2000" dirty="0" smtClean="0">
                <a:hlinkClick r:id="rId5"/>
              </a:rPr>
              <a:t>http://www.cocacola.co.jp/</a:t>
            </a:r>
            <a:endParaRPr lang="en-US" altLang="ja-JP" sz="2000" dirty="0" smtClean="0"/>
          </a:p>
          <a:p>
            <a:pPr>
              <a:buNone/>
            </a:pPr>
            <a:r>
              <a:rPr lang="en-US" altLang="ja-JP" sz="2000" dirty="0" smtClean="0"/>
              <a:t>PEPSI </a:t>
            </a:r>
            <a:r>
              <a:rPr lang="en-US" altLang="ja-JP" sz="2000" dirty="0" smtClean="0">
                <a:hlinkClick r:id="rId6"/>
              </a:rPr>
              <a:t>http://www.pepsi.co.jp/menu.html</a:t>
            </a:r>
            <a:endParaRPr lang="en-US" altLang="ja-JP" sz="2000" dirty="0" smtClean="0"/>
          </a:p>
          <a:p>
            <a:pPr>
              <a:buNone/>
            </a:pPr>
            <a:r>
              <a:rPr lang="en-US" altLang="ja-JP" sz="2000" dirty="0" smtClean="0"/>
              <a:t>SUNTORY </a:t>
            </a:r>
            <a:r>
              <a:rPr lang="en-US" altLang="ja-JP" sz="2000" dirty="0" smtClean="0">
                <a:hlinkClick r:id="rId7"/>
              </a:rPr>
              <a:t>http</a:t>
            </a:r>
            <a:r>
              <a:rPr lang="en-US" altLang="ja-JP" sz="2000" dirty="0">
                <a:hlinkClick r:id="rId7"/>
              </a:rPr>
              <a:t>://www.suntory.co.jp</a:t>
            </a:r>
            <a:r>
              <a:rPr lang="en-US" altLang="ja-JP" sz="2000" dirty="0" smtClean="0">
                <a:hlinkClick r:id="rId7"/>
              </a:rPr>
              <a:t>/</a:t>
            </a:r>
            <a:endParaRPr lang="en-US" altLang="ja-JP" sz="2000" dirty="0" smtClean="0"/>
          </a:p>
          <a:p>
            <a:pPr>
              <a:buNone/>
            </a:pPr>
            <a:r>
              <a:rPr lang="en-US" altLang="ja-JP" sz="2000" dirty="0" err="1" smtClean="0"/>
              <a:t>Mizkan</a:t>
            </a:r>
            <a:r>
              <a:rPr lang="en-US" altLang="ja-JP" sz="2000" dirty="0"/>
              <a:t> http://www.mizkan.co.jp/index.html</a:t>
            </a:r>
            <a:endParaRPr lang="en-US" altLang="ja-JP" sz="2000" dirty="0" smtClean="0"/>
          </a:p>
          <a:p>
            <a:pPr>
              <a:buNone/>
            </a:pPr>
            <a:endParaRPr lang="en-US" altLang="ja-JP" sz="2000" dirty="0" smtClean="0"/>
          </a:p>
        </p:txBody>
      </p:sp>
      <p:sp>
        <p:nvSpPr>
          <p:cNvPr id="4" name="スライド番号プレースホルダ 3"/>
          <p:cNvSpPr>
            <a:spLocks noGrp="1"/>
          </p:cNvSpPr>
          <p:nvPr>
            <p:ph type="sldNum" sz="quarter" idx="12"/>
          </p:nvPr>
        </p:nvSpPr>
        <p:spPr/>
        <p:txBody>
          <a:bodyPr/>
          <a:lstStyle/>
          <a:p>
            <a:fld id="{FC90A18A-17FE-B444-978C-E390924CF212}" type="slidenum">
              <a:rPr lang="ja-JP" altLang="en-US" smtClean="0"/>
              <a:pPr/>
              <a:t>37</a:t>
            </a:fld>
            <a:endParaRPr lang="ja-JP" altLang="en-US"/>
          </a:p>
        </p:txBody>
      </p:sp>
    </p:spTree>
    <p:extLst>
      <p:ext uri="{BB962C8B-B14F-4D97-AF65-F5344CB8AC3E}">
        <p14:creationId xmlns:p14="http://schemas.microsoft.com/office/powerpoint/2010/main" val="285325365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A.png"/>
          <p:cNvPicPr>
            <a:picLocks noChangeAspect="1"/>
          </p:cNvPicPr>
          <p:nvPr/>
        </p:nvPicPr>
        <p:blipFill>
          <a:blip r:embed="rId3"/>
          <a:stretch>
            <a:fillRect/>
          </a:stretch>
        </p:blipFill>
        <p:spPr>
          <a:xfrm>
            <a:off x="-1016001" y="-694265"/>
            <a:ext cx="5587998" cy="5587998"/>
          </a:xfrm>
          <a:prstGeom prst="rect">
            <a:avLst/>
          </a:prstGeom>
        </p:spPr>
      </p:pic>
      <p:pic>
        <p:nvPicPr>
          <p:cNvPr id="7" name="図 6" descr="R.png"/>
          <p:cNvPicPr>
            <a:picLocks noChangeAspect="1"/>
          </p:cNvPicPr>
          <p:nvPr/>
        </p:nvPicPr>
        <p:blipFill>
          <a:blip r:embed="rId4"/>
          <a:stretch>
            <a:fillRect/>
          </a:stretch>
        </p:blipFill>
        <p:spPr>
          <a:xfrm>
            <a:off x="2116699" y="-423334"/>
            <a:ext cx="3979334" cy="3979334"/>
          </a:xfrm>
          <a:prstGeom prst="rect">
            <a:avLst/>
          </a:prstGeom>
        </p:spPr>
      </p:pic>
      <p:pic>
        <p:nvPicPr>
          <p:cNvPr id="8" name="図 7" descr="I.png"/>
          <p:cNvPicPr>
            <a:picLocks noChangeAspect="1"/>
          </p:cNvPicPr>
          <p:nvPr/>
        </p:nvPicPr>
        <p:blipFill>
          <a:blip r:embed="rId5"/>
          <a:stretch>
            <a:fillRect/>
          </a:stretch>
        </p:blipFill>
        <p:spPr>
          <a:xfrm>
            <a:off x="3318922" y="-745064"/>
            <a:ext cx="4605875" cy="4605875"/>
          </a:xfrm>
          <a:prstGeom prst="rect">
            <a:avLst/>
          </a:prstGeom>
        </p:spPr>
      </p:pic>
      <p:pic>
        <p:nvPicPr>
          <p:cNvPr id="9" name="図 8" descr="G.png"/>
          <p:cNvPicPr>
            <a:picLocks noChangeAspect="1"/>
          </p:cNvPicPr>
          <p:nvPr/>
        </p:nvPicPr>
        <p:blipFill>
          <a:blip r:embed="rId6"/>
          <a:stretch>
            <a:fillRect/>
          </a:stretch>
        </p:blipFill>
        <p:spPr>
          <a:xfrm>
            <a:off x="-685741" y="3048005"/>
            <a:ext cx="4309521" cy="4309521"/>
          </a:xfrm>
          <a:prstGeom prst="rect">
            <a:avLst/>
          </a:prstGeom>
        </p:spPr>
      </p:pic>
      <p:pic>
        <p:nvPicPr>
          <p:cNvPr id="10" name="図 9" descr="A.png"/>
          <p:cNvPicPr>
            <a:picLocks noChangeAspect="1"/>
          </p:cNvPicPr>
          <p:nvPr/>
        </p:nvPicPr>
        <p:blipFill>
          <a:blip r:embed="rId7"/>
          <a:stretch>
            <a:fillRect/>
          </a:stretch>
        </p:blipFill>
        <p:spPr>
          <a:xfrm>
            <a:off x="1176907" y="2065867"/>
            <a:ext cx="5875867" cy="5875867"/>
          </a:xfrm>
          <a:prstGeom prst="rect">
            <a:avLst/>
          </a:prstGeom>
        </p:spPr>
      </p:pic>
      <p:pic>
        <p:nvPicPr>
          <p:cNvPr id="11" name="図 10" descr="T.png"/>
          <p:cNvPicPr>
            <a:picLocks noChangeAspect="1"/>
          </p:cNvPicPr>
          <p:nvPr/>
        </p:nvPicPr>
        <p:blipFill>
          <a:blip r:embed="rId8"/>
          <a:stretch>
            <a:fillRect/>
          </a:stretch>
        </p:blipFill>
        <p:spPr>
          <a:xfrm>
            <a:off x="4004760" y="3056457"/>
            <a:ext cx="4419600" cy="4419600"/>
          </a:xfrm>
          <a:prstGeom prst="rect">
            <a:avLst/>
          </a:prstGeom>
        </p:spPr>
      </p:pic>
      <p:pic>
        <p:nvPicPr>
          <p:cNvPr id="12" name="図 11" descr="O.png"/>
          <p:cNvPicPr>
            <a:picLocks noChangeAspect="1"/>
          </p:cNvPicPr>
          <p:nvPr/>
        </p:nvPicPr>
        <p:blipFill>
          <a:blip r:embed="rId9"/>
          <a:stretch>
            <a:fillRect/>
          </a:stretch>
        </p:blipFill>
        <p:spPr>
          <a:xfrm>
            <a:off x="5977423" y="3462858"/>
            <a:ext cx="3860799" cy="3860799"/>
          </a:xfrm>
          <a:prstGeom prst="rect">
            <a:avLst/>
          </a:prstGeom>
        </p:spPr>
      </p:pic>
      <p:sp>
        <p:nvSpPr>
          <p:cNvPr id="13" name="テキスト ボックス 12"/>
          <p:cNvSpPr txBox="1"/>
          <p:nvPr/>
        </p:nvSpPr>
        <p:spPr>
          <a:xfrm>
            <a:off x="4876757" y="2988734"/>
            <a:ext cx="4893733" cy="461665"/>
          </a:xfrm>
          <a:prstGeom prst="rect">
            <a:avLst/>
          </a:prstGeom>
          <a:noFill/>
        </p:spPr>
        <p:txBody>
          <a:bodyPr wrap="square" rtlCol="0">
            <a:spAutoFit/>
          </a:bodyPr>
          <a:lstStyle/>
          <a:p>
            <a:r>
              <a:rPr kumimoji="1" lang="ja-JP" altLang="en-US" sz="2400" dirty="0" smtClean="0"/>
              <a:t>ご清聴ありがとうございました。</a:t>
            </a:r>
            <a:endParaRPr kumimoji="1" lang="ja-JP" altLang="en-US" sz="2400" dirty="0"/>
          </a:p>
        </p:txBody>
      </p:sp>
      <p:sp>
        <p:nvSpPr>
          <p:cNvPr id="14" name="スライド番号プレースホルダ 13"/>
          <p:cNvSpPr>
            <a:spLocks noGrp="1"/>
          </p:cNvSpPr>
          <p:nvPr>
            <p:ph type="sldNum" sz="quarter" idx="12"/>
          </p:nvPr>
        </p:nvSpPr>
        <p:spPr>
          <a:xfrm>
            <a:off x="6688664" y="6356350"/>
            <a:ext cx="2133600" cy="365125"/>
          </a:xfrm>
        </p:spPr>
        <p:txBody>
          <a:bodyPr/>
          <a:lstStyle/>
          <a:p>
            <a:fld id="{FC90A18A-17FE-B444-978C-E390924CF212}" type="slidenum">
              <a:rPr lang="ja-JP" altLang="en-US" smtClean="0"/>
              <a:pPr/>
              <a:t>38</a:t>
            </a:fld>
            <a:endParaRPr lang="ja-JP" alt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200"/>
                                  </p:stCondLst>
                                  <p:childTnLst>
                                    <p:set>
                                      <p:cBhvr>
                                        <p:cTn id="9" dur="1" fill="hold">
                                          <p:stCondLst>
                                            <p:cond delay="0"/>
                                          </p:stCondLst>
                                        </p:cTn>
                                        <p:tgtEl>
                                          <p:spTgt spid="7"/>
                                        </p:tgtEl>
                                        <p:attrNameLst>
                                          <p:attrName>style.visibility</p:attrName>
                                        </p:attrNameLst>
                                      </p:cBhvr>
                                      <p:to>
                                        <p:strVal val="visible"/>
                                      </p:to>
                                    </p:set>
                                  </p:childTnLst>
                                </p:cTn>
                              </p:par>
                            </p:childTnLst>
                          </p:cTn>
                        </p:par>
                        <p:par>
                          <p:cTn id="10" fill="hold">
                            <p:stCondLst>
                              <p:cond delay="200"/>
                            </p:stCondLst>
                            <p:childTnLst>
                              <p:par>
                                <p:cTn id="11" presetID="10" presetClass="entr" presetSubtype="0" fill="hold" nodeType="afterEffect">
                                  <p:stCondLst>
                                    <p:cond delay="3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nodeType="afterEffect">
                                  <p:stCondLst>
                                    <p:cond delay="2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1700"/>
                            </p:stCondLst>
                            <p:childTnLst>
                              <p:par>
                                <p:cTn id="19" presetID="1" presetClass="entr" presetSubtype="0" fill="hold" nodeType="afterEffect">
                                  <p:stCondLst>
                                    <p:cond delay="300"/>
                                  </p:stCondLst>
                                  <p:childTnLst>
                                    <p:set>
                                      <p:cBhvr>
                                        <p:cTn id="20" dur="1" fill="hold">
                                          <p:stCondLst>
                                            <p:cond delay="0"/>
                                          </p:stCondLst>
                                        </p:cTn>
                                        <p:tgtEl>
                                          <p:spTgt spid="10"/>
                                        </p:tgtEl>
                                        <p:attrNameLst>
                                          <p:attrName>style.visibility</p:attrName>
                                        </p:attrNameLst>
                                      </p:cBhvr>
                                      <p:to>
                                        <p:strVal val="visible"/>
                                      </p:to>
                                    </p:set>
                                  </p:childTnLst>
                                </p:cTn>
                              </p:par>
                            </p:childTnLst>
                          </p:cTn>
                        </p:par>
                        <p:par>
                          <p:cTn id="21" fill="hold">
                            <p:stCondLst>
                              <p:cond delay="2000"/>
                            </p:stCondLst>
                            <p:childTnLst>
                              <p:par>
                                <p:cTn id="22" presetID="1" presetClass="entr" presetSubtype="0" fill="hold" nodeType="afterEffect">
                                  <p:stCondLst>
                                    <p:cond delay="500"/>
                                  </p:stCondLst>
                                  <p:childTnLst>
                                    <p:set>
                                      <p:cBhvr>
                                        <p:cTn id="23" dur="1" fill="hold">
                                          <p:stCondLst>
                                            <p:cond delay="0"/>
                                          </p:stCondLst>
                                        </p:cTn>
                                        <p:tgtEl>
                                          <p:spTgt spid="11"/>
                                        </p:tgtEl>
                                        <p:attrNameLst>
                                          <p:attrName>style.visibility</p:attrName>
                                        </p:attrNameLst>
                                      </p:cBhvr>
                                      <p:to>
                                        <p:strVal val="visible"/>
                                      </p:to>
                                    </p:set>
                                  </p:childTnLst>
                                </p:cTn>
                              </p:par>
                            </p:childTnLst>
                          </p:cTn>
                        </p:par>
                        <p:par>
                          <p:cTn id="24" fill="hold">
                            <p:stCondLst>
                              <p:cond delay="2500"/>
                            </p:stCondLst>
                            <p:childTnLst>
                              <p:par>
                                <p:cTn id="25" presetID="1" presetClass="entr" presetSubtype="0" fill="hold" nodeType="afterEffect">
                                  <p:stCondLst>
                                    <p:cond delay="200"/>
                                  </p:stCondLst>
                                  <p:childTnLst>
                                    <p:set>
                                      <p:cBhvr>
                                        <p:cTn id="26" dur="1" fill="hold">
                                          <p:stCondLst>
                                            <p:cond delay="0"/>
                                          </p:stCondLst>
                                        </p:cTn>
                                        <p:tgtEl>
                                          <p:spTgt spid="12"/>
                                        </p:tgtEl>
                                        <p:attrNameLst>
                                          <p:attrName>style.visibility</p:attrName>
                                        </p:attrNameLst>
                                      </p:cBhvr>
                                      <p:to>
                                        <p:strVal val="visible"/>
                                      </p:to>
                                    </p:set>
                                  </p:childTnLst>
                                </p:cTn>
                              </p:par>
                            </p:childTnLst>
                          </p:cTn>
                        </p:par>
                        <p:par>
                          <p:cTn id="27" fill="hold">
                            <p:stCondLst>
                              <p:cond delay="2700"/>
                            </p:stCondLst>
                            <p:childTnLst>
                              <p:par>
                                <p:cTn id="28" presetID="10" presetClass="entr" presetSubtype="0" fill="hold" grpId="0" nodeType="afterEffect">
                                  <p:stCondLst>
                                    <p:cond delay="40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descr="がーな.jpg"/>
          <p:cNvPicPr>
            <a:picLocks noChangeAspect="1"/>
          </p:cNvPicPr>
          <p:nvPr/>
        </p:nvPicPr>
        <p:blipFill>
          <a:blip r:embed="rId3"/>
          <a:stretch>
            <a:fillRect/>
          </a:stretch>
        </p:blipFill>
        <p:spPr>
          <a:xfrm>
            <a:off x="761999" y="1845648"/>
            <a:ext cx="4918180" cy="3394411"/>
          </a:xfrm>
          <a:prstGeom prst="rect">
            <a:avLst/>
          </a:prstGeom>
        </p:spPr>
      </p:pic>
      <p:pic>
        <p:nvPicPr>
          <p:cNvPr id="16" name="図 15" descr="あみもの.jpg"/>
          <p:cNvPicPr>
            <a:picLocks noChangeAspect="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Lst>
          </a:blip>
          <a:stretch>
            <a:fillRect/>
          </a:stretch>
        </p:blipFill>
        <p:spPr>
          <a:xfrm>
            <a:off x="5633706" y="1683471"/>
            <a:ext cx="2362409" cy="3543614"/>
          </a:xfrm>
          <a:prstGeom prst="rect">
            <a:avLst/>
          </a:prstGeom>
        </p:spPr>
      </p:pic>
      <p:sp>
        <p:nvSpPr>
          <p:cNvPr id="2" name="タイトル 1"/>
          <p:cNvSpPr>
            <a:spLocks noGrp="1"/>
          </p:cNvSpPr>
          <p:nvPr>
            <p:ph type="title"/>
          </p:nvPr>
        </p:nvSpPr>
        <p:spPr/>
        <p:txBody>
          <a:bodyPr/>
          <a:lstStyle/>
          <a:p>
            <a:pPr algn="l"/>
            <a:r>
              <a:rPr kumimoji="1" lang="ja-JP" altLang="en-US" dirty="0" smtClean="0"/>
              <a:t>こんな経験ありませんか？</a:t>
            </a:r>
            <a:endParaRPr kumimoji="1" lang="ja-JP" altLang="en-US" dirty="0"/>
          </a:p>
        </p:txBody>
      </p:sp>
      <p:sp>
        <p:nvSpPr>
          <p:cNvPr id="4" name="テキスト ボックス 3"/>
          <p:cNvSpPr txBox="1"/>
          <p:nvPr/>
        </p:nvSpPr>
        <p:spPr>
          <a:xfrm>
            <a:off x="198783" y="1417638"/>
            <a:ext cx="4108174" cy="461665"/>
          </a:xfrm>
          <a:prstGeom prst="rect">
            <a:avLst/>
          </a:prstGeom>
          <a:noFill/>
        </p:spPr>
        <p:txBody>
          <a:bodyPr wrap="square" rtlCol="0">
            <a:spAutoFit/>
          </a:bodyPr>
          <a:lstStyle/>
          <a:p>
            <a:r>
              <a:rPr lang="ja-JP" altLang="en-US" sz="2400" dirty="0" smtClean="0">
                <a:solidFill>
                  <a:srgbClr val="000000"/>
                </a:solidFill>
              </a:rPr>
              <a:t>売場において</a:t>
            </a:r>
            <a:endParaRPr lang="ja-JP" altLang="en-US" sz="2400" dirty="0">
              <a:solidFill>
                <a:srgbClr val="000000"/>
              </a:solidFill>
            </a:endParaRPr>
          </a:p>
        </p:txBody>
      </p:sp>
      <p:sp>
        <p:nvSpPr>
          <p:cNvPr id="7" name="円形吹き出し 6"/>
          <p:cNvSpPr/>
          <p:nvPr/>
        </p:nvSpPr>
        <p:spPr>
          <a:xfrm>
            <a:off x="2531884" y="4501044"/>
            <a:ext cx="4704907" cy="2067341"/>
          </a:xfrm>
          <a:prstGeom prst="wedgeEllipseCallout">
            <a:avLst>
              <a:gd name="adj1" fmla="val -52897"/>
              <a:gd name="adj2" fmla="val -36859"/>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3200" b="1" dirty="0" smtClean="0">
                <a:solidFill>
                  <a:srgbClr val="FFFFFF"/>
                </a:solidFill>
              </a:rPr>
              <a:t>なんで一緒に</a:t>
            </a:r>
            <a:endParaRPr lang="en-US" altLang="ja-JP" sz="3200" b="1" dirty="0" smtClean="0">
              <a:solidFill>
                <a:srgbClr val="FFFFFF"/>
              </a:solidFill>
            </a:endParaRPr>
          </a:p>
          <a:p>
            <a:pPr algn="ctr"/>
            <a:r>
              <a:rPr lang="ja-JP" altLang="en-US" sz="3200" b="1" dirty="0" smtClean="0">
                <a:solidFill>
                  <a:srgbClr val="FFFFFF"/>
                </a:solidFill>
              </a:rPr>
              <a:t>売ってるんだ？？</a:t>
            </a:r>
            <a:endParaRPr lang="ja-JP" altLang="en-US" sz="3200" b="1" dirty="0">
              <a:solidFill>
                <a:srgbClr val="FFFFFF"/>
              </a:solidFill>
            </a:endParaRPr>
          </a:p>
        </p:txBody>
      </p:sp>
      <p:pic>
        <p:nvPicPr>
          <p:cNvPr id="9" name="図 8" descr="hyojo01_005surprise.wmf"/>
          <p:cNvPicPr>
            <a:picLocks noChangeAspect="1"/>
          </p:cNvPicPr>
          <p:nvPr/>
        </p:nvPicPr>
        <p:blipFill>
          <a:blip r:embed="rId6"/>
          <a:stretch>
            <a:fillRect/>
          </a:stretch>
        </p:blipFill>
        <p:spPr>
          <a:xfrm>
            <a:off x="198783" y="3784600"/>
            <a:ext cx="3022600" cy="3073400"/>
          </a:xfrm>
          <a:prstGeom prst="rect">
            <a:avLst/>
          </a:prstGeom>
        </p:spPr>
      </p:pic>
      <p:sp>
        <p:nvSpPr>
          <p:cNvPr id="18" name="スライド番号プレースホルダ 17"/>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4</a:t>
            </a:fld>
            <a:endParaRPr lang="ja-JP" altLang="en-US">
              <a:solidFill>
                <a:srgbClr val="000000">
                  <a:tint val="75000"/>
                </a:srgbClr>
              </a:solidFill>
            </a:endParaRPr>
          </a:p>
        </p:txBody>
      </p:sp>
    </p:spTree>
    <p:extLst>
      <p:ext uri="{BB962C8B-B14F-4D97-AF65-F5344CB8AC3E}">
        <p14:creationId xmlns:p14="http://schemas.microsoft.com/office/powerpoint/2010/main" val="8539311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xit" presetSubtype="0" fill="hold" grpId="1"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descr="がーな.jpg"/>
          <p:cNvPicPr>
            <a:picLocks noChangeAspect="1"/>
          </p:cNvPicPr>
          <p:nvPr/>
        </p:nvPicPr>
        <p:blipFill>
          <a:blip r:embed="rId3"/>
          <a:stretch>
            <a:fillRect/>
          </a:stretch>
        </p:blipFill>
        <p:spPr>
          <a:xfrm>
            <a:off x="761999" y="1845648"/>
            <a:ext cx="4918180" cy="3394411"/>
          </a:xfrm>
          <a:prstGeom prst="rect">
            <a:avLst/>
          </a:prstGeom>
        </p:spPr>
      </p:pic>
      <p:pic>
        <p:nvPicPr>
          <p:cNvPr id="16" name="図 15" descr="あみもの.jpg"/>
          <p:cNvPicPr>
            <a:picLocks noChangeAspect="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Lst>
          </a:blip>
          <a:stretch>
            <a:fillRect/>
          </a:stretch>
        </p:blipFill>
        <p:spPr>
          <a:xfrm>
            <a:off x="5633706" y="1683471"/>
            <a:ext cx="2362409" cy="3543614"/>
          </a:xfrm>
          <a:prstGeom prst="rect">
            <a:avLst/>
          </a:prstGeom>
        </p:spPr>
      </p:pic>
      <p:sp>
        <p:nvSpPr>
          <p:cNvPr id="2" name="タイトル 1"/>
          <p:cNvSpPr>
            <a:spLocks noGrp="1"/>
          </p:cNvSpPr>
          <p:nvPr>
            <p:ph type="title"/>
          </p:nvPr>
        </p:nvSpPr>
        <p:spPr/>
        <p:txBody>
          <a:bodyPr/>
          <a:lstStyle/>
          <a:p>
            <a:pPr algn="l"/>
            <a:r>
              <a:rPr kumimoji="1" lang="ja-JP" altLang="en-US" dirty="0" smtClean="0"/>
              <a:t>こんな経験ありませんか？</a:t>
            </a:r>
            <a:endParaRPr kumimoji="1" lang="ja-JP" altLang="en-US" dirty="0"/>
          </a:p>
        </p:txBody>
      </p:sp>
      <p:sp>
        <p:nvSpPr>
          <p:cNvPr id="4" name="テキスト ボックス 3"/>
          <p:cNvSpPr txBox="1"/>
          <p:nvPr/>
        </p:nvSpPr>
        <p:spPr>
          <a:xfrm>
            <a:off x="198783" y="1417638"/>
            <a:ext cx="4108174" cy="461665"/>
          </a:xfrm>
          <a:prstGeom prst="rect">
            <a:avLst/>
          </a:prstGeom>
          <a:noFill/>
        </p:spPr>
        <p:txBody>
          <a:bodyPr wrap="square" rtlCol="0">
            <a:spAutoFit/>
          </a:bodyPr>
          <a:lstStyle/>
          <a:p>
            <a:r>
              <a:rPr lang="ja-JP" altLang="en-US" sz="2400" dirty="0" smtClean="0">
                <a:solidFill>
                  <a:srgbClr val="000000"/>
                </a:solidFill>
              </a:rPr>
              <a:t>売場において</a:t>
            </a:r>
            <a:endParaRPr lang="ja-JP" altLang="en-US" sz="2400" dirty="0">
              <a:solidFill>
                <a:srgbClr val="000000"/>
              </a:solidFill>
            </a:endParaRPr>
          </a:p>
        </p:txBody>
      </p:sp>
      <p:pic>
        <p:nvPicPr>
          <p:cNvPr id="9" name="図 8" descr="hyojo01_005surprise.wmf"/>
          <p:cNvPicPr>
            <a:picLocks noChangeAspect="1"/>
          </p:cNvPicPr>
          <p:nvPr/>
        </p:nvPicPr>
        <p:blipFill>
          <a:blip r:embed="rId6"/>
          <a:stretch>
            <a:fillRect/>
          </a:stretch>
        </p:blipFill>
        <p:spPr>
          <a:xfrm>
            <a:off x="198783" y="3784600"/>
            <a:ext cx="3022600" cy="3073400"/>
          </a:xfrm>
          <a:prstGeom prst="rect">
            <a:avLst/>
          </a:prstGeom>
        </p:spPr>
      </p:pic>
      <p:pic>
        <p:nvPicPr>
          <p:cNvPr id="10" name="図 9" descr="hyojo01_002idea.wmf"/>
          <p:cNvPicPr>
            <a:picLocks noChangeAspect="1"/>
          </p:cNvPicPr>
          <p:nvPr/>
        </p:nvPicPr>
        <p:blipFill>
          <a:blip r:embed="rId7"/>
          <a:stretch>
            <a:fillRect/>
          </a:stretch>
        </p:blipFill>
        <p:spPr>
          <a:xfrm>
            <a:off x="6546379" y="3810000"/>
            <a:ext cx="2527300" cy="3263900"/>
          </a:xfrm>
          <a:prstGeom prst="rect">
            <a:avLst/>
          </a:prstGeom>
        </p:spPr>
      </p:pic>
      <p:sp>
        <p:nvSpPr>
          <p:cNvPr id="8" name="右矢印 7"/>
          <p:cNvSpPr/>
          <p:nvPr/>
        </p:nvSpPr>
        <p:spPr>
          <a:xfrm>
            <a:off x="4189044" y="5356362"/>
            <a:ext cx="1258957" cy="1033670"/>
          </a:xfrm>
          <a:prstGeom prst="rightArrow">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srgbClr val="FFFFFF"/>
              </a:solidFill>
            </a:endParaRPr>
          </a:p>
        </p:txBody>
      </p:sp>
      <p:sp>
        <p:nvSpPr>
          <p:cNvPr id="12" name="円形吹き出し 11"/>
          <p:cNvSpPr/>
          <p:nvPr/>
        </p:nvSpPr>
        <p:spPr>
          <a:xfrm>
            <a:off x="3221383" y="3159744"/>
            <a:ext cx="4015408" cy="2067341"/>
          </a:xfrm>
          <a:prstGeom prst="wedgeEllipseCallout">
            <a:avLst>
              <a:gd name="adj1" fmla="val 52378"/>
              <a:gd name="adj2" fmla="val 39423"/>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3200" b="1" dirty="0" smtClean="0">
                <a:solidFill>
                  <a:srgbClr val="FFFFFF"/>
                </a:solidFill>
              </a:rPr>
              <a:t>おもしろいな！</a:t>
            </a:r>
            <a:endParaRPr lang="en-US" altLang="ja-JP" sz="3200" b="1" dirty="0" smtClean="0">
              <a:solidFill>
                <a:srgbClr val="FFFFFF"/>
              </a:solidFill>
            </a:endParaRPr>
          </a:p>
        </p:txBody>
      </p:sp>
      <p:sp>
        <p:nvSpPr>
          <p:cNvPr id="11" name="ハート 10"/>
          <p:cNvSpPr/>
          <p:nvPr/>
        </p:nvSpPr>
        <p:spPr>
          <a:xfrm>
            <a:off x="5798931" y="5240059"/>
            <a:ext cx="1815546" cy="1417501"/>
          </a:xfrm>
          <a:prstGeom prst="hear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2800" b="1" dirty="0" smtClean="0">
                <a:solidFill>
                  <a:srgbClr val="FFFFFF"/>
                </a:solidFill>
              </a:rPr>
              <a:t>楽しい</a:t>
            </a:r>
            <a:endParaRPr lang="en-US" altLang="ja-JP" sz="2800" b="1" dirty="0" smtClean="0">
              <a:solidFill>
                <a:srgbClr val="FFFFFF"/>
              </a:solidFill>
            </a:endParaRPr>
          </a:p>
        </p:txBody>
      </p:sp>
      <p:sp>
        <p:nvSpPr>
          <p:cNvPr id="13" name="テキスト ボックス 12"/>
          <p:cNvSpPr txBox="1"/>
          <p:nvPr/>
        </p:nvSpPr>
        <p:spPr>
          <a:xfrm>
            <a:off x="3221383" y="6134340"/>
            <a:ext cx="3564834" cy="523220"/>
          </a:xfrm>
          <a:prstGeom prst="rect">
            <a:avLst/>
          </a:prstGeom>
          <a:noFill/>
        </p:spPr>
        <p:txBody>
          <a:bodyPr wrap="square" rtlCol="0">
            <a:spAutoFit/>
          </a:bodyPr>
          <a:lstStyle/>
          <a:p>
            <a:r>
              <a:rPr lang="ja-JP" altLang="en-US" sz="2800" dirty="0" smtClean="0">
                <a:solidFill>
                  <a:srgbClr val="000000"/>
                </a:solidFill>
              </a:rPr>
              <a:t>買わなかったけど</a:t>
            </a:r>
            <a:r>
              <a:rPr lang="en-US" altLang="ja-JP" sz="2800" dirty="0" smtClean="0">
                <a:solidFill>
                  <a:srgbClr val="000000"/>
                </a:solidFill>
              </a:rPr>
              <a:t>…</a:t>
            </a:r>
            <a:endParaRPr lang="ja-JP" altLang="en-US" sz="2800" dirty="0">
              <a:solidFill>
                <a:srgbClr val="000000"/>
              </a:solidFill>
            </a:endParaRPr>
          </a:p>
        </p:txBody>
      </p:sp>
      <p:sp>
        <p:nvSpPr>
          <p:cNvPr id="18" name="スライド番号プレースホルダ 17"/>
          <p:cNvSpPr>
            <a:spLocks noGrp="1"/>
          </p:cNvSpPr>
          <p:nvPr>
            <p:ph type="sldNum" sz="quarter" idx="12"/>
          </p:nvPr>
        </p:nvSpPr>
        <p:spPr/>
        <p:txBody>
          <a:bodyPr/>
          <a:lstStyle/>
          <a:p>
            <a:fld id="{FC90A18A-17FE-B444-978C-E390924CF212}" type="slidenum">
              <a:rPr lang="ja-JP" altLang="en-US" smtClean="0">
                <a:solidFill>
                  <a:srgbClr val="000000">
                    <a:tint val="75000"/>
                  </a:srgbClr>
                </a:solidFill>
              </a:rPr>
              <a:pPr/>
              <a:t>5</a:t>
            </a:fld>
            <a:endParaRPr lang="ja-JP" altLang="en-US">
              <a:solidFill>
                <a:srgbClr val="000000">
                  <a:tint val="75000"/>
                </a:srgbClr>
              </a:solidFill>
            </a:endParaRPr>
          </a:p>
        </p:txBody>
      </p:sp>
    </p:spTree>
    <p:extLst>
      <p:ext uri="{BB962C8B-B14F-4D97-AF65-F5344CB8AC3E}">
        <p14:creationId xmlns:p14="http://schemas.microsoft.com/office/powerpoint/2010/main" val="23872712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1"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クロス</a:t>
            </a:r>
            <a:r>
              <a:rPr lang="ja-JP" altLang="en-US" dirty="0"/>
              <a:t>・マーチャンダイジング</a:t>
            </a:r>
          </a:p>
        </p:txBody>
      </p:sp>
      <p:pic>
        <p:nvPicPr>
          <p:cNvPr id="3074" name="Picture 2" descr="http://nissyokuattachedfile.blob.core.windows.net/ns-public/6606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2534" y="3423858"/>
            <a:ext cx="4107586" cy="3132065"/>
          </a:xfrm>
          <a:prstGeom prst="rect">
            <a:avLst/>
          </a:prstGeom>
          <a:ln w="38100"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pic>
        <p:nvPicPr>
          <p:cNvPr id="3076" name="Picture 4" descr="http://stat.ameba.jp/user_images/20120119/16/md-editor-in-chief/a3/6b/j/o040002991174341331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5066" y="3425212"/>
            <a:ext cx="4188240" cy="3130711"/>
          </a:xfrm>
          <a:prstGeom prst="rect">
            <a:avLst/>
          </a:prstGeom>
          <a:ln w="38100"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407073" y="1409867"/>
            <a:ext cx="1842772" cy="584776"/>
          </a:xfrm>
          <a:prstGeom prst="rect">
            <a:avLst/>
          </a:prstGeom>
          <a:noFill/>
        </p:spPr>
        <p:txBody>
          <a:bodyPr wrap="none" rtlCol="0">
            <a:spAutoFit/>
          </a:bodyPr>
          <a:lstStyle/>
          <a:p>
            <a:r>
              <a:rPr kumimoji="1" lang="ja-JP" altLang="en-US" sz="3200" dirty="0" smtClean="0"/>
              <a:t>クロス</a:t>
            </a:r>
            <a:r>
              <a:rPr kumimoji="1" lang="en-US" altLang="ja-JP" sz="3200" dirty="0" smtClean="0"/>
              <a:t>MD</a:t>
            </a:r>
            <a:endParaRPr kumimoji="1" lang="ja-JP" altLang="en-US" sz="3200" dirty="0"/>
          </a:p>
        </p:txBody>
      </p:sp>
      <p:sp>
        <p:nvSpPr>
          <p:cNvPr id="8" name="正方形/長方形 7"/>
          <p:cNvSpPr/>
          <p:nvPr/>
        </p:nvSpPr>
        <p:spPr>
          <a:xfrm>
            <a:off x="389467" y="2034686"/>
            <a:ext cx="8303039" cy="1255062"/>
          </a:xfrm>
          <a:prstGeom prst="rect">
            <a:avLst/>
          </a:prstGeom>
          <a:ln w="88900" cap="sq">
            <a:solidFill>
              <a:schemeClr val="accent2"/>
            </a:solidFill>
            <a:miter lim="800000"/>
          </a:ln>
        </p:spPr>
        <p:txBody>
          <a:bodyPr wrap="square">
            <a:spAutoFit/>
          </a:bodyPr>
          <a:lstStyle/>
          <a:p>
            <a:pPr marL="342900" lvl="0" indent="-342900">
              <a:lnSpc>
                <a:spcPct val="150000"/>
              </a:lnSpc>
              <a:spcBef>
                <a:spcPct val="20000"/>
              </a:spcBef>
            </a:pPr>
            <a:r>
              <a:rPr lang="ja-JP" altLang="en-US" sz="2400" dirty="0" smtClean="0">
                <a:solidFill>
                  <a:srgbClr val="000000"/>
                </a:solidFill>
              </a:rPr>
              <a:t>関連する複数カテゴリーの商品を組み合わせて陳列すること。</a:t>
            </a:r>
            <a:endParaRPr lang="en-US" altLang="ja-JP" sz="2400" dirty="0" smtClean="0">
              <a:solidFill>
                <a:srgbClr val="000000"/>
              </a:solidFill>
            </a:endParaRPr>
          </a:p>
          <a:p>
            <a:pPr marL="342900" lvl="0" indent="-342900" algn="r">
              <a:lnSpc>
                <a:spcPct val="150000"/>
              </a:lnSpc>
              <a:spcBef>
                <a:spcPct val="20000"/>
              </a:spcBef>
            </a:pPr>
            <a:r>
              <a:rPr lang="ja-JP" altLang="en-US" sz="2400" dirty="0" smtClean="0">
                <a:solidFill>
                  <a:srgbClr val="000000"/>
                </a:solidFill>
              </a:rPr>
              <a:t>（鶴見</a:t>
            </a:r>
            <a:r>
              <a:rPr lang="en-US" altLang="ja-JP" sz="2400" dirty="0" smtClean="0">
                <a:solidFill>
                  <a:srgbClr val="000000"/>
                </a:solidFill>
              </a:rPr>
              <a:t>2009</a:t>
            </a:r>
            <a:r>
              <a:rPr lang="ja-JP" altLang="en-US" sz="2400" dirty="0" smtClean="0">
                <a:solidFill>
                  <a:srgbClr val="000000"/>
                </a:solidFill>
              </a:rPr>
              <a:t>）</a:t>
            </a:r>
            <a:endParaRPr lang="ja-JP" altLang="en-US" sz="2400" dirty="0">
              <a:solidFill>
                <a:srgbClr val="000000"/>
              </a:solidFill>
            </a:endParaRPr>
          </a:p>
        </p:txBody>
      </p:sp>
      <p:pic>
        <p:nvPicPr>
          <p:cNvPr id="9" name="図 8" descr="M.png"/>
          <p:cNvPicPr>
            <a:picLocks noChangeAspect="1"/>
          </p:cNvPicPr>
          <p:nvPr/>
        </p:nvPicPr>
        <p:blipFill>
          <a:blip r:embed="rId5"/>
          <a:stretch>
            <a:fillRect/>
          </a:stretch>
        </p:blipFill>
        <p:spPr>
          <a:xfrm>
            <a:off x="7213594" y="956740"/>
            <a:ext cx="1278467" cy="1278467"/>
          </a:xfrm>
          <a:prstGeom prst="rect">
            <a:avLst/>
          </a:prstGeom>
        </p:spPr>
      </p:pic>
      <p:pic>
        <p:nvPicPr>
          <p:cNvPr id="12" name="図 11" descr="D.png"/>
          <p:cNvPicPr>
            <a:picLocks noChangeAspect="1"/>
          </p:cNvPicPr>
          <p:nvPr/>
        </p:nvPicPr>
        <p:blipFill>
          <a:blip r:embed="rId6"/>
          <a:stretch>
            <a:fillRect/>
          </a:stretch>
        </p:blipFill>
        <p:spPr>
          <a:xfrm>
            <a:off x="7971200" y="806534"/>
            <a:ext cx="1308264" cy="1308264"/>
          </a:xfrm>
          <a:prstGeom prst="rect">
            <a:avLst/>
          </a:prstGeom>
        </p:spPr>
      </p:pic>
      <p:pic>
        <p:nvPicPr>
          <p:cNvPr id="13" name="Picture 3" descr="C:\Users\fujikurataeko\AppData\Local\Microsoft\Windows\Temporary Internet Files\Content.IE5\KD98QNHA\MC900347895[1].wm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22117" y="1144317"/>
            <a:ext cx="843874" cy="817569"/>
          </a:xfrm>
          <a:prstGeom prst="rect">
            <a:avLst/>
          </a:prstGeom>
          <a:noFill/>
          <a:extLst>
            <a:ext uri="{909E8E84-426E-40dd-AFC4-6F175D3DCCD1}">
              <a14:hiddenFill xmlns:a14="http://schemas.microsoft.com/office/drawing/2010/main">
                <a:solidFill>
                  <a:srgbClr val="FFFFFF"/>
                </a:solidFill>
              </a14:hiddenFill>
            </a:ext>
          </a:extLst>
        </p:spPr>
      </p:pic>
      <p:sp>
        <p:nvSpPr>
          <p:cNvPr id="14" name="スライド番号プレースホルダ 13"/>
          <p:cNvSpPr>
            <a:spLocks noGrp="1"/>
          </p:cNvSpPr>
          <p:nvPr>
            <p:ph type="sldNum" sz="quarter" idx="12"/>
          </p:nvPr>
        </p:nvSpPr>
        <p:spPr>
          <a:xfrm>
            <a:off x="6620932" y="6525680"/>
            <a:ext cx="2133600" cy="365125"/>
          </a:xfrm>
        </p:spPr>
        <p:txBody>
          <a:bodyPr/>
          <a:lstStyle/>
          <a:p>
            <a:fld id="{FC90A18A-17FE-B444-978C-E390924CF212}" type="slidenum">
              <a:rPr lang="ja-JP" altLang="en-US" smtClean="0">
                <a:solidFill>
                  <a:srgbClr val="000000">
                    <a:tint val="75000"/>
                  </a:srgbClr>
                </a:solidFill>
              </a:rPr>
              <a:pPr/>
              <a:t>6</a:t>
            </a:fld>
            <a:endParaRPr lang="ja-JP" altLang="en-US">
              <a:solidFill>
                <a:srgbClr val="000000">
                  <a:tint val="75000"/>
                </a:srgbClr>
              </a:solidFill>
            </a:endParaRPr>
          </a:p>
        </p:txBody>
      </p:sp>
    </p:spTree>
    <p:extLst>
      <p:ext uri="{BB962C8B-B14F-4D97-AF65-F5344CB8AC3E}">
        <p14:creationId xmlns:p14="http://schemas.microsoft.com/office/powerpoint/2010/main" val="2039089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問題意識</a:t>
            </a:r>
            <a:endParaRPr lang="ja-JP" altLang="en-US" dirty="0"/>
          </a:p>
        </p:txBody>
      </p:sp>
      <p:sp>
        <p:nvSpPr>
          <p:cNvPr id="3" name="テキスト ボックス 2"/>
          <p:cNvSpPr txBox="1"/>
          <p:nvPr/>
        </p:nvSpPr>
        <p:spPr>
          <a:xfrm>
            <a:off x="2672719" y="441402"/>
            <a:ext cx="646331" cy="1200329"/>
          </a:xfrm>
          <a:prstGeom prst="rect">
            <a:avLst/>
          </a:prstGeom>
          <a:noFill/>
        </p:spPr>
        <p:txBody>
          <a:bodyPr wrap="none" rtlCol="0">
            <a:spAutoFit/>
          </a:bodyPr>
          <a:lstStyle/>
          <a:p>
            <a:r>
              <a:rPr lang="ja-JP" altLang="en-US" sz="7200" dirty="0" smtClean="0">
                <a:solidFill>
                  <a:srgbClr val="F96A1B"/>
                </a:solidFill>
              </a:rPr>
              <a:t>・</a:t>
            </a:r>
            <a:endParaRPr lang="ja-JP" altLang="en-US" sz="7200" dirty="0">
              <a:solidFill>
                <a:srgbClr val="F96A1B"/>
              </a:solidFill>
            </a:endParaRPr>
          </a:p>
        </p:txBody>
      </p:sp>
      <p:sp>
        <p:nvSpPr>
          <p:cNvPr id="4" name="テキスト ボックス 3"/>
          <p:cNvSpPr txBox="1"/>
          <p:nvPr/>
        </p:nvSpPr>
        <p:spPr>
          <a:xfrm>
            <a:off x="565617" y="1417638"/>
            <a:ext cx="8121183" cy="5078313"/>
          </a:xfrm>
          <a:prstGeom prst="rect">
            <a:avLst/>
          </a:prstGeom>
          <a:noFill/>
          <a:ln w="190500" cap="flat" cmpd="thickThin">
            <a:solidFill>
              <a:schemeClr val="tx1"/>
            </a:solidFill>
            <a:round/>
          </a:ln>
        </p:spPr>
        <p:txBody>
          <a:bodyPr wrap="square" rtlCol="0" anchor="ctr">
            <a:spAutoFit/>
          </a:bodyPr>
          <a:lstStyle/>
          <a:p>
            <a:r>
              <a:rPr lang="ja-JP" altLang="en-US" sz="5400" b="1" dirty="0" smtClean="0">
                <a:solidFill>
                  <a:srgbClr val="000000"/>
                </a:solidFill>
              </a:rPr>
              <a:t>クロス</a:t>
            </a:r>
            <a:r>
              <a:rPr lang="en-US" altLang="ja-JP" sz="5400" b="1" dirty="0" smtClean="0">
                <a:solidFill>
                  <a:srgbClr val="000000"/>
                </a:solidFill>
              </a:rPr>
              <a:t>MD</a:t>
            </a:r>
            <a:r>
              <a:rPr lang="ja-JP" altLang="en-US" sz="5400" b="1" dirty="0" smtClean="0">
                <a:solidFill>
                  <a:srgbClr val="000000"/>
                </a:solidFill>
              </a:rPr>
              <a:t>には、</a:t>
            </a:r>
            <a:endParaRPr lang="en-US" altLang="ja-JP" sz="5400" b="1" dirty="0" smtClean="0">
              <a:solidFill>
                <a:srgbClr val="000000"/>
              </a:solidFill>
            </a:endParaRPr>
          </a:p>
          <a:p>
            <a:r>
              <a:rPr lang="ja-JP" altLang="en-US" sz="5400" b="1" dirty="0" smtClean="0">
                <a:solidFill>
                  <a:srgbClr val="000000"/>
                </a:solidFill>
              </a:rPr>
              <a:t>購買</a:t>
            </a:r>
            <a:r>
              <a:rPr lang="ja-JP" altLang="en-US" sz="5400" b="1" dirty="0">
                <a:solidFill>
                  <a:srgbClr val="000000"/>
                </a:solidFill>
              </a:rPr>
              <a:t>、非購買に関わらず、消費者に何らか</a:t>
            </a:r>
            <a:r>
              <a:rPr lang="ja-JP" altLang="en-US" sz="5400" b="1" dirty="0" smtClean="0">
                <a:solidFill>
                  <a:srgbClr val="000000"/>
                </a:solidFill>
              </a:rPr>
              <a:t>の</a:t>
            </a:r>
            <a:endParaRPr lang="en-US" altLang="ja-JP" sz="5400" b="1" dirty="0" smtClean="0">
              <a:solidFill>
                <a:srgbClr val="000000"/>
              </a:solidFill>
            </a:endParaRPr>
          </a:p>
          <a:p>
            <a:r>
              <a:rPr lang="ja-JP" altLang="en-US" sz="5400" b="1" dirty="0" smtClean="0">
                <a:solidFill>
                  <a:srgbClr val="000000"/>
                </a:solidFill>
              </a:rPr>
              <a:t>影響が</a:t>
            </a:r>
            <a:r>
              <a:rPr lang="ja-JP" altLang="en-US" sz="5400" b="1" dirty="0">
                <a:solidFill>
                  <a:srgbClr val="000000"/>
                </a:solidFill>
              </a:rPr>
              <a:t>あるので</a:t>
            </a:r>
            <a:r>
              <a:rPr lang="ja-JP" altLang="en-US" sz="5400" b="1" dirty="0" smtClean="0">
                <a:solidFill>
                  <a:srgbClr val="000000"/>
                </a:solidFill>
              </a:rPr>
              <a:t>は</a:t>
            </a:r>
            <a:endParaRPr lang="en-US" altLang="ja-JP" sz="5400" b="1" dirty="0" smtClean="0">
              <a:solidFill>
                <a:srgbClr val="000000"/>
              </a:solidFill>
            </a:endParaRPr>
          </a:p>
          <a:p>
            <a:r>
              <a:rPr lang="ja-JP" altLang="en-US" sz="5400" b="1" dirty="0" smtClean="0">
                <a:solidFill>
                  <a:srgbClr val="000000"/>
                </a:solidFill>
              </a:rPr>
              <a:t>ない</a:t>
            </a:r>
            <a:r>
              <a:rPr lang="ja-JP" altLang="en-US" sz="5400" b="1" dirty="0">
                <a:solidFill>
                  <a:srgbClr val="000000"/>
                </a:solidFill>
              </a:rPr>
              <a:t>だろう</a:t>
            </a:r>
            <a:r>
              <a:rPr lang="ja-JP" altLang="en-US" sz="5400" b="1" dirty="0" smtClean="0">
                <a:solidFill>
                  <a:srgbClr val="000000"/>
                </a:solidFill>
              </a:rPr>
              <a:t>か？</a:t>
            </a:r>
            <a:endParaRPr lang="en-US" altLang="ja-JP" sz="5400" b="1" dirty="0" smtClean="0">
              <a:solidFill>
                <a:srgbClr val="000000"/>
              </a:solidFill>
            </a:endParaRPr>
          </a:p>
          <a:p>
            <a:endParaRPr lang="ja-JP" altLang="en-US" sz="5400" dirty="0">
              <a:solidFill>
                <a:srgbClr val="000000"/>
              </a:solidFill>
            </a:endParaRPr>
          </a:p>
        </p:txBody>
      </p:sp>
      <p:pic>
        <p:nvPicPr>
          <p:cNvPr id="6" name="図 5" descr="hyojo01_001think.wmf"/>
          <p:cNvPicPr>
            <a:picLocks noChangeAspect="1"/>
          </p:cNvPicPr>
          <p:nvPr/>
        </p:nvPicPr>
        <p:blipFill>
          <a:blip r:embed="rId3"/>
          <a:stretch>
            <a:fillRect/>
          </a:stretch>
        </p:blipFill>
        <p:spPr>
          <a:xfrm>
            <a:off x="5633216" y="3149600"/>
            <a:ext cx="3118964" cy="3359148"/>
          </a:xfrm>
          <a:prstGeom prst="rect">
            <a:avLst/>
          </a:prstGeom>
        </p:spPr>
      </p:pic>
      <p:sp>
        <p:nvSpPr>
          <p:cNvPr id="9" name="スライド番号プレースホルダ 8"/>
          <p:cNvSpPr>
            <a:spLocks noGrp="1"/>
          </p:cNvSpPr>
          <p:nvPr>
            <p:ph type="sldNum" sz="quarter" idx="12"/>
          </p:nvPr>
        </p:nvSpPr>
        <p:spPr>
          <a:xfrm>
            <a:off x="6553200" y="6491814"/>
            <a:ext cx="2133600" cy="365125"/>
          </a:xfrm>
        </p:spPr>
        <p:txBody>
          <a:bodyPr/>
          <a:lstStyle/>
          <a:p>
            <a:fld id="{E7B2787F-353C-6947-A75E-F4EFD4C27BD0}" type="slidenum">
              <a:rPr lang="ja-JP" altLang="en-US" smtClean="0">
                <a:solidFill>
                  <a:srgbClr val="000000">
                    <a:tint val="75000"/>
                  </a:srgbClr>
                </a:solidFill>
              </a:rPr>
              <a:pPr/>
              <a:t>7</a:t>
            </a:fld>
            <a:endParaRPr lang="ja-JP" altLang="en-US">
              <a:solidFill>
                <a:srgbClr val="000000">
                  <a:tint val="75000"/>
                </a:srgbClr>
              </a:solidFill>
            </a:endParaRPr>
          </a:p>
        </p:txBody>
      </p:sp>
    </p:spTree>
    <p:extLst>
      <p:ext uri="{BB962C8B-B14F-4D97-AF65-F5344CB8AC3E}">
        <p14:creationId xmlns:p14="http://schemas.microsoft.com/office/powerpoint/2010/main" val="38725897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1712" y="274638"/>
            <a:ext cx="8229600" cy="1143000"/>
          </a:xfrm>
        </p:spPr>
        <p:txBody>
          <a:bodyPr/>
          <a:lstStyle/>
          <a:p>
            <a:pPr algn="l"/>
            <a:r>
              <a:rPr lang="ja-JP" altLang="en-US" dirty="0" smtClean="0"/>
              <a:t>研究の流れ</a:t>
            </a:r>
            <a:endParaRPr lang="ja-JP" altLang="en-US" b="1" dirty="0"/>
          </a:p>
        </p:txBody>
      </p:sp>
      <p:sp>
        <p:nvSpPr>
          <p:cNvPr id="3" name="コンテンツ プレースホルダ 2"/>
          <p:cNvSpPr>
            <a:spLocks noGrp="1"/>
          </p:cNvSpPr>
          <p:nvPr>
            <p:ph idx="1"/>
          </p:nvPr>
        </p:nvSpPr>
        <p:spPr>
          <a:ln w="190500" cap="sq" cmpd="thinThick">
            <a:solidFill>
              <a:schemeClr val="tx1"/>
            </a:solidFill>
            <a:bevel/>
          </a:ln>
        </p:spPr>
        <p:txBody>
          <a:bodyPr>
            <a:normAutofit lnSpcReduction="10000"/>
          </a:bodyPr>
          <a:lstStyle/>
          <a:p>
            <a:pPr>
              <a:buNone/>
            </a:pPr>
            <a:endParaRPr lang="en-US" altLang="ja-JP" sz="2400" dirty="0" smtClean="0">
              <a:latin typeface="+mn-ea"/>
            </a:endParaRPr>
          </a:p>
          <a:p>
            <a:pPr>
              <a:buNone/>
            </a:pPr>
            <a:r>
              <a:rPr lang="ja-JP" altLang="en-US" sz="6000" dirty="0" smtClean="0">
                <a:latin typeface="+mn-ea"/>
              </a:rPr>
              <a:t>　　・</a:t>
            </a:r>
            <a:r>
              <a:rPr lang="ja-JP" altLang="en-US" sz="6000" dirty="0" smtClean="0"/>
              <a:t>問題意識</a:t>
            </a:r>
            <a:endParaRPr lang="en-US" altLang="ja-JP" sz="6000" dirty="0" smtClean="0"/>
          </a:p>
          <a:p>
            <a:pPr>
              <a:buNone/>
            </a:pPr>
            <a:r>
              <a:rPr lang="ja-JP" altLang="en-US" sz="6000" dirty="0" smtClean="0"/>
              <a:t>　　・</a:t>
            </a:r>
            <a:r>
              <a:rPr lang="ja-JP" altLang="en-US" sz="6000" b="1" dirty="0" smtClean="0"/>
              <a:t>研究目的</a:t>
            </a:r>
            <a:endParaRPr lang="en-US" altLang="ja-JP" sz="6000" b="1" dirty="0" smtClean="0"/>
          </a:p>
          <a:p>
            <a:pPr>
              <a:buNone/>
            </a:pPr>
            <a:r>
              <a:rPr lang="ja-JP" altLang="en-US" sz="6000" dirty="0" smtClean="0"/>
              <a:t>　　・仮説の導出</a:t>
            </a:r>
            <a:endParaRPr lang="en-US" altLang="ja-JP" sz="6000" dirty="0" smtClean="0"/>
          </a:p>
          <a:p>
            <a:pPr>
              <a:buNone/>
            </a:pPr>
            <a:r>
              <a:rPr lang="ja-JP" altLang="ja-JP" sz="6000" dirty="0" smtClean="0"/>
              <a:t>　</a:t>
            </a:r>
            <a:r>
              <a:rPr lang="ja-JP" altLang="en-US" sz="6000" dirty="0" smtClean="0"/>
              <a:t>　・仮説の検証</a:t>
            </a:r>
            <a:endParaRPr lang="ja-JP" altLang="en-US" sz="6000" dirty="0"/>
          </a:p>
        </p:txBody>
      </p:sp>
      <p:sp>
        <p:nvSpPr>
          <p:cNvPr id="13" name="スライド番号プレースホルダ 12"/>
          <p:cNvSpPr>
            <a:spLocks noGrp="1"/>
          </p:cNvSpPr>
          <p:nvPr>
            <p:ph type="sldNum" sz="quarter" idx="12"/>
          </p:nvPr>
        </p:nvSpPr>
        <p:spPr/>
        <p:txBody>
          <a:bodyPr/>
          <a:lstStyle/>
          <a:p>
            <a:fld id="{E7B2787F-353C-6947-A75E-F4EFD4C27BD0}" type="slidenum">
              <a:rPr lang="ja-JP" altLang="en-US" smtClean="0"/>
              <a:pPr/>
              <a:t>8</a:t>
            </a:fld>
            <a:endParaRPr lang="ja-JP" altLang="en-US"/>
          </a:p>
        </p:txBody>
      </p:sp>
      <p:sp>
        <p:nvSpPr>
          <p:cNvPr id="4" name="テキスト ボックス 3"/>
          <p:cNvSpPr txBox="1"/>
          <p:nvPr/>
        </p:nvSpPr>
        <p:spPr>
          <a:xfrm>
            <a:off x="662464" y="2504435"/>
            <a:ext cx="1018227" cy="2092881"/>
          </a:xfrm>
          <a:prstGeom prst="rect">
            <a:avLst/>
          </a:prstGeom>
          <a:noFill/>
        </p:spPr>
        <p:txBody>
          <a:bodyPr wrap="none" rtlCol="0">
            <a:spAutoFit/>
          </a:bodyPr>
          <a:lstStyle/>
          <a:p>
            <a:r>
              <a:rPr kumimoji="1" lang="en-US" altLang="ja-JP" sz="13000" dirty="0" smtClean="0">
                <a:solidFill>
                  <a:schemeClr val="accent1"/>
                </a:solidFill>
              </a:rPr>
              <a:t>▶</a:t>
            </a:r>
            <a:endParaRPr kumimoji="1" lang="ja-JP" altLang="en-US" sz="13000" dirty="0">
              <a:solidFill>
                <a:schemeClr val="accent1"/>
              </a:solidFill>
            </a:endParaRPr>
          </a:p>
        </p:txBody>
      </p:sp>
      <p:sp>
        <p:nvSpPr>
          <p:cNvPr id="5" name="テキスト ボックス 4"/>
          <p:cNvSpPr txBox="1"/>
          <p:nvPr/>
        </p:nvSpPr>
        <p:spPr>
          <a:xfrm>
            <a:off x="3322776"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grpSp>
        <p:nvGrpSpPr>
          <p:cNvPr id="6" name="図形グループ 9"/>
          <p:cNvGrpSpPr/>
          <p:nvPr/>
        </p:nvGrpSpPr>
        <p:grpSpPr>
          <a:xfrm>
            <a:off x="5875447" y="3052763"/>
            <a:ext cx="2811353" cy="3073400"/>
            <a:chOff x="5875447" y="3052763"/>
            <a:chExt cx="2811353" cy="3073400"/>
          </a:xfrm>
        </p:grpSpPr>
        <p:pic>
          <p:nvPicPr>
            <p:cNvPr id="11" name="図 10" descr="hyojo01_003good.wmf"/>
            <p:cNvPicPr>
              <a:picLocks noChangeAspect="1"/>
            </p:cNvPicPr>
            <p:nvPr/>
          </p:nvPicPr>
          <p:blipFill>
            <a:blip r:embed="rId3"/>
            <a:stretch>
              <a:fillRect/>
            </a:stretch>
          </p:blipFill>
          <p:spPr>
            <a:xfrm>
              <a:off x="6159500" y="3052763"/>
              <a:ext cx="2527300" cy="3073400"/>
            </a:xfrm>
            <a:prstGeom prst="rect">
              <a:avLst/>
            </a:prstGeom>
          </p:spPr>
        </p:pic>
        <p:sp>
          <p:nvSpPr>
            <p:cNvPr id="12" name="星 4 11"/>
            <p:cNvSpPr/>
            <p:nvPr/>
          </p:nvSpPr>
          <p:spPr>
            <a:xfrm>
              <a:off x="5875447" y="3420427"/>
              <a:ext cx="590936" cy="774181"/>
            </a:xfrm>
            <a:prstGeom prst="star4">
              <a:avLst/>
            </a:prstGeom>
            <a:solidFill>
              <a:srgbClr val="FBD16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C:\Users\fujikurataeko\AppData\Local\Microsoft\Windows\Temporary Internet Files\Content.IE5\KD98QNHA\MM900234704[1].gif"/>
          <p:cNvPicPr>
            <a:picLocks noChangeAspect="1" noChangeArrowheads="1" noCrop="1"/>
          </p:cNvPicPr>
          <p:nvPr/>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saturation sat="400000"/>
                    </a14:imgEffect>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73590" y="3484173"/>
            <a:ext cx="1393958" cy="1501186"/>
          </a:xfrm>
          <a:prstGeom prst="rect">
            <a:avLst/>
          </a:prstGeom>
          <a:noFill/>
          <a:extLst>
            <a:ext uri="{909E8E84-426E-40dd-AFC4-6F175D3DCCD1}">
              <a14:hiddenFill xmlns:a14="http://schemas.microsoft.com/office/drawing/2010/main">
                <a:solidFill>
                  <a:srgbClr val="FFFFFF"/>
                </a:solidFill>
              </a14:hiddenFill>
            </a:ext>
          </a:extLst>
        </p:spPr>
      </p:pic>
      <p:sp>
        <p:nvSpPr>
          <p:cNvPr id="18" name="テキスト ボックス 17"/>
          <p:cNvSpPr txBox="1"/>
          <p:nvPr/>
        </p:nvSpPr>
        <p:spPr>
          <a:xfrm>
            <a:off x="756258" y="4591836"/>
            <a:ext cx="1781827" cy="1200329"/>
          </a:xfrm>
          <a:prstGeom prst="rect">
            <a:avLst/>
          </a:prstGeom>
          <a:noFill/>
        </p:spPr>
        <p:txBody>
          <a:bodyPr wrap="square" rtlCol="0">
            <a:spAutoFit/>
          </a:bodyPr>
          <a:lstStyle/>
          <a:p>
            <a:pPr algn="ctr"/>
            <a:r>
              <a:rPr lang="ja-JP" altLang="en-US" sz="3600" dirty="0" smtClean="0"/>
              <a:t>利便性訴</a:t>
            </a:r>
            <a:r>
              <a:rPr lang="ja-JP" altLang="en-US" sz="3600" dirty="0"/>
              <a:t>求</a:t>
            </a:r>
            <a:endParaRPr lang="en-US" altLang="ja-JP" sz="3600" dirty="0"/>
          </a:p>
        </p:txBody>
      </p:sp>
      <p:pic>
        <p:nvPicPr>
          <p:cNvPr id="1031" name="Picture 7" descr="C:\Program Files (x86)\Microsoft Office\MEDIA\CAGCAT10\j0222019.wmf"/>
          <p:cNvPicPr>
            <a:picLocks noChangeAspect="1" noChangeArrowheads="1"/>
          </p:cNvPicPr>
          <p:nvPr/>
        </p:nvPicPr>
        <p:blipFill>
          <a:blip r:embed="rId5">
            <a:clrChange>
              <a:clrFrom>
                <a:srgbClr val="BFBFBF"/>
              </a:clrFrom>
              <a:clrTo>
                <a:srgbClr val="BFBFBF">
                  <a:alpha val="0"/>
                </a:srgbClr>
              </a:clrTo>
            </a:clrChange>
            <a:duotone>
              <a:schemeClr val="accent4">
                <a:shade val="45000"/>
                <a:satMod val="135000"/>
              </a:schemeClr>
              <a:prstClr val="white"/>
            </a:duotone>
            <a:lum bright="20000"/>
            <a:extLst>
              <a:ext uri="{28A0092B-C50C-407E-A947-70E740481C1C}">
                <a14:useLocalDpi xmlns:a14="http://schemas.microsoft.com/office/drawing/2010/main" val="0"/>
              </a:ext>
            </a:extLst>
          </a:blip>
          <a:srcRect/>
          <a:stretch>
            <a:fillRect/>
          </a:stretch>
        </p:blipFill>
        <p:spPr bwMode="auto">
          <a:xfrm>
            <a:off x="17223" y="1465752"/>
            <a:ext cx="1478071" cy="1483383"/>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タイトル 1"/>
          <p:cNvSpPr>
            <a:spLocks noGrp="1"/>
          </p:cNvSpPr>
          <p:nvPr>
            <p:ph type="title"/>
          </p:nvPr>
        </p:nvSpPr>
        <p:spPr>
          <a:xfrm>
            <a:off x="457200" y="243850"/>
            <a:ext cx="8229600" cy="1143000"/>
          </a:xfrm>
        </p:spPr>
        <p:txBody>
          <a:bodyPr/>
          <a:lstStyle/>
          <a:p>
            <a:pPr algn="l"/>
            <a:r>
              <a:rPr lang="ja-JP" altLang="en-US" dirty="0" smtClean="0"/>
              <a:t>先行研究</a:t>
            </a:r>
            <a:endParaRPr lang="ja-JP" altLang="en-US" dirty="0"/>
          </a:p>
        </p:txBody>
      </p:sp>
      <p:sp>
        <p:nvSpPr>
          <p:cNvPr id="10" name="テキスト ボックス 9"/>
          <p:cNvSpPr txBox="1"/>
          <p:nvPr/>
        </p:nvSpPr>
        <p:spPr>
          <a:xfrm>
            <a:off x="305320" y="2432911"/>
            <a:ext cx="2379945" cy="1908215"/>
          </a:xfrm>
          <a:prstGeom prst="rect">
            <a:avLst/>
          </a:prstGeom>
          <a:noFill/>
        </p:spPr>
        <p:txBody>
          <a:bodyPr wrap="square" rtlCol="0">
            <a:spAutoFit/>
          </a:bodyPr>
          <a:lstStyle/>
          <a:p>
            <a:pPr algn="ctr"/>
            <a:r>
              <a:rPr kumimoji="1" lang="ja-JP" altLang="en-US" sz="3600" dirty="0" smtClean="0"/>
              <a:t>関連購買の促進</a:t>
            </a:r>
            <a:endParaRPr kumimoji="1" lang="en-US" altLang="ja-JP" sz="3600" dirty="0" smtClean="0"/>
          </a:p>
          <a:p>
            <a:endParaRPr lang="en-US" altLang="ja-JP" sz="2800" dirty="0"/>
          </a:p>
          <a:p>
            <a:endParaRPr kumimoji="1" lang="ja-JP" altLang="en-US" dirty="0"/>
          </a:p>
        </p:txBody>
      </p:sp>
      <p:sp>
        <p:nvSpPr>
          <p:cNvPr id="22" name="テキスト ボックス 21"/>
          <p:cNvSpPr txBox="1"/>
          <p:nvPr/>
        </p:nvSpPr>
        <p:spPr>
          <a:xfrm>
            <a:off x="3219187" y="3193200"/>
            <a:ext cx="5467614" cy="1569660"/>
          </a:xfrm>
          <a:prstGeom prst="rect">
            <a:avLst/>
          </a:prstGeom>
          <a:noFill/>
          <a:ln w="88900" cap="flat" cmpd="sng" algn="ctr">
            <a:solidFill>
              <a:schemeClr val="tx1"/>
            </a:solidFill>
            <a:prstDash val="sysDash"/>
            <a:miter lim="800000"/>
            <a:headEnd type="none" w="med" len="med"/>
            <a:tailEnd type="none" w="med" len="med"/>
          </a:ln>
        </p:spPr>
        <p:txBody>
          <a:bodyPr wrap="square" rtlCol="0">
            <a:spAutoFit/>
          </a:bodyPr>
          <a:lstStyle/>
          <a:p>
            <a:r>
              <a:rPr lang="ja-JP" altLang="en-US" sz="2400" dirty="0"/>
              <a:t>消費者は新しい情報を得ることで、自分も試してみようと考え、提案された複数の商品を購入するように</a:t>
            </a:r>
            <a:r>
              <a:rPr lang="ja-JP" altLang="en-US" sz="2400" dirty="0" smtClean="0"/>
              <a:t>なる</a:t>
            </a:r>
            <a:endParaRPr lang="en-US" altLang="ja-JP" sz="2400" dirty="0" smtClean="0"/>
          </a:p>
          <a:p>
            <a:r>
              <a:rPr lang="ja-JP" altLang="en-US" sz="2400" dirty="0"/>
              <a:t>　</a:t>
            </a:r>
            <a:r>
              <a:rPr lang="ja-JP" altLang="en-US" sz="2400" dirty="0" smtClean="0"/>
              <a:t>　　　　　　　　　　　　　　　　</a:t>
            </a:r>
            <a:r>
              <a:rPr lang="en-US" altLang="ja-JP" sz="2400" dirty="0" smtClean="0"/>
              <a:t>(</a:t>
            </a:r>
            <a:r>
              <a:rPr lang="ja-JP" altLang="en-US" sz="2400" dirty="0"/>
              <a:t>上田　</a:t>
            </a:r>
            <a:r>
              <a:rPr lang="en-US" altLang="ja-JP" sz="2400" dirty="0" smtClean="0"/>
              <a:t>2008)</a:t>
            </a:r>
            <a:endParaRPr lang="en-US" altLang="ja-JP" sz="2400" dirty="0"/>
          </a:p>
        </p:txBody>
      </p:sp>
      <p:sp>
        <p:nvSpPr>
          <p:cNvPr id="23" name="テキスト ボックス 22"/>
          <p:cNvSpPr txBox="1"/>
          <p:nvPr/>
        </p:nvSpPr>
        <p:spPr>
          <a:xfrm>
            <a:off x="3203527" y="2207444"/>
            <a:ext cx="5467614" cy="830997"/>
          </a:xfrm>
          <a:prstGeom prst="rect">
            <a:avLst/>
          </a:prstGeom>
          <a:noFill/>
          <a:ln w="88900" cap="flat" cmpd="sng" algn="ctr">
            <a:solidFill>
              <a:schemeClr val="tx1"/>
            </a:solidFill>
            <a:prstDash val="sysDash"/>
            <a:miter lim="800000"/>
            <a:headEnd type="none" w="med" len="med"/>
            <a:tailEnd type="none" w="med" len="med"/>
          </a:ln>
        </p:spPr>
        <p:txBody>
          <a:bodyPr wrap="square" rtlCol="0">
            <a:spAutoFit/>
          </a:bodyPr>
          <a:lstStyle/>
          <a:p>
            <a:r>
              <a:rPr lang="ja-JP" altLang="en-US" sz="2400" dirty="0"/>
              <a:t>同時購入率を高めることが</a:t>
            </a:r>
            <a:r>
              <a:rPr lang="ja-JP" altLang="en-US" sz="2400" dirty="0" smtClean="0"/>
              <a:t>できる</a:t>
            </a:r>
            <a:endParaRPr lang="en-US" altLang="ja-JP" sz="2400" dirty="0" smtClean="0"/>
          </a:p>
          <a:p>
            <a:r>
              <a:rPr lang="ja-JP" altLang="en-US" sz="2400" dirty="0"/>
              <a:t>　</a:t>
            </a:r>
            <a:r>
              <a:rPr lang="ja-JP" altLang="en-US" sz="2400" dirty="0" smtClean="0"/>
              <a:t>　　　　　　　　　　　　　　　　</a:t>
            </a:r>
            <a:r>
              <a:rPr lang="en-US" altLang="ja-JP" sz="2400" dirty="0" smtClean="0"/>
              <a:t>(</a:t>
            </a:r>
            <a:r>
              <a:rPr lang="ja-JP" altLang="en-US" sz="2400" dirty="0" smtClean="0"/>
              <a:t>田島　</a:t>
            </a:r>
            <a:r>
              <a:rPr lang="en-US" altLang="ja-JP" sz="2400" dirty="0" smtClean="0"/>
              <a:t>1988)</a:t>
            </a:r>
            <a:endParaRPr lang="en-US" altLang="ja-JP" sz="2400" dirty="0"/>
          </a:p>
        </p:txBody>
      </p:sp>
      <p:sp>
        <p:nvSpPr>
          <p:cNvPr id="24" name="テキスト ボックス 23"/>
          <p:cNvSpPr txBox="1"/>
          <p:nvPr/>
        </p:nvSpPr>
        <p:spPr>
          <a:xfrm>
            <a:off x="3219186" y="1269542"/>
            <a:ext cx="5467614" cy="830997"/>
          </a:xfrm>
          <a:prstGeom prst="rect">
            <a:avLst/>
          </a:prstGeom>
          <a:noFill/>
          <a:ln w="88900" cap="flat" cmpd="sng" algn="ctr">
            <a:solidFill>
              <a:schemeClr val="tx1"/>
            </a:solidFill>
            <a:prstDash val="sysDash"/>
            <a:miter lim="800000"/>
            <a:headEnd type="none" w="med" len="med"/>
            <a:tailEnd type="none" w="med" len="med"/>
          </a:ln>
        </p:spPr>
        <p:txBody>
          <a:bodyPr wrap="square" rtlCol="0">
            <a:spAutoFit/>
          </a:bodyPr>
          <a:lstStyle/>
          <a:p>
            <a:r>
              <a:rPr lang="ja-JP" altLang="en-US" sz="2400" dirty="0"/>
              <a:t>買上点数を向上させることに</a:t>
            </a:r>
            <a:r>
              <a:rPr lang="ja-JP" altLang="en-US" sz="2400" dirty="0" smtClean="0"/>
              <a:t>つながる</a:t>
            </a:r>
            <a:endParaRPr lang="en-US" altLang="ja-JP" sz="2400" dirty="0" smtClean="0"/>
          </a:p>
          <a:p>
            <a:r>
              <a:rPr lang="ja-JP" altLang="en-US" sz="2400" dirty="0" smtClean="0"/>
              <a:t>　　　　　　　　　　　　　　　　　</a:t>
            </a:r>
            <a:r>
              <a:rPr lang="en-US" altLang="ja-JP" sz="2400" dirty="0" smtClean="0"/>
              <a:t>(</a:t>
            </a:r>
            <a:r>
              <a:rPr lang="ja-JP" altLang="en-US" sz="2400" dirty="0"/>
              <a:t>鶴見　</a:t>
            </a:r>
            <a:r>
              <a:rPr lang="en-US" altLang="ja-JP" sz="2400" dirty="0" smtClean="0"/>
              <a:t>2009)</a:t>
            </a:r>
            <a:endParaRPr lang="en-US" altLang="ja-JP" sz="2400" dirty="0"/>
          </a:p>
        </p:txBody>
      </p:sp>
      <p:sp>
        <p:nvSpPr>
          <p:cNvPr id="25" name="テキスト ボックス 24"/>
          <p:cNvSpPr txBox="1"/>
          <p:nvPr/>
        </p:nvSpPr>
        <p:spPr>
          <a:xfrm>
            <a:off x="3219186" y="5219631"/>
            <a:ext cx="5505193" cy="1200329"/>
          </a:xfrm>
          <a:prstGeom prst="rect">
            <a:avLst/>
          </a:prstGeom>
          <a:noFill/>
          <a:ln w="88900" cap="flat" cmpd="sng" algn="ctr">
            <a:solidFill>
              <a:schemeClr val="tx1"/>
            </a:solidFill>
            <a:prstDash val="sysDash"/>
            <a:miter lim="800000"/>
            <a:headEnd type="none" w="med" len="med"/>
            <a:tailEnd type="none" w="med" len="med"/>
          </a:ln>
        </p:spPr>
        <p:txBody>
          <a:bodyPr wrap="square" rtlCol="0">
            <a:spAutoFit/>
          </a:bodyPr>
          <a:lstStyle/>
          <a:p>
            <a:r>
              <a:rPr lang="ja-JP" altLang="en-US" sz="2400" dirty="0"/>
              <a:t>来店客は買い忘れを回避し、効率よく短時間で買い物することが</a:t>
            </a:r>
            <a:r>
              <a:rPr lang="ja-JP" altLang="en-US" sz="2400" dirty="0" smtClean="0"/>
              <a:t>できる</a:t>
            </a:r>
            <a:endParaRPr lang="en-US" altLang="ja-JP" sz="2400" dirty="0" smtClean="0"/>
          </a:p>
          <a:p>
            <a:r>
              <a:rPr lang="ja-JP" altLang="en-US" sz="2400" dirty="0"/>
              <a:t>　</a:t>
            </a:r>
            <a:r>
              <a:rPr lang="ja-JP" altLang="en-US" sz="2400" dirty="0" smtClean="0"/>
              <a:t>　　　　　　　　　　　　　　　　</a:t>
            </a:r>
            <a:r>
              <a:rPr lang="en-US" altLang="ja-JP" sz="2400" dirty="0" smtClean="0"/>
              <a:t>(</a:t>
            </a:r>
            <a:r>
              <a:rPr lang="ja-JP" altLang="en-US" sz="2400" dirty="0"/>
              <a:t>鶴見　</a:t>
            </a:r>
            <a:r>
              <a:rPr lang="en-US" altLang="ja-JP" sz="2400" dirty="0" smtClean="0"/>
              <a:t>2009)</a:t>
            </a:r>
            <a:endParaRPr lang="en-US" altLang="ja-JP" sz="2400" dirty="0"/>
          </a:p>
        </p:txBody>
      </p:sp>
      <p:cxnSp>
        <p:nvCxnSpPr>
          <p:cNvPr id="20" name="直線コネクタ 19"/>
          <p:cNvCxnSpPr>
            <a:endCxn id="24" idx="1"/>
          </p:cNvCxnSpPr>
          <p:nvPr/>
        </p:nvCxnSpPr>
        <p:spPr>
          <a:xfrm flipV="1">
            <a:off x="2386208" y="1685041"/>
            <a:ext cx="832978" cy="1411456"/>
          </a:xfrm>
          <a:prstGeom prst="line">
            <a:avLst/>
          </a:prstGeom>
        </p:spPr>
        <p:style>
          <a:lnRef idx="2">
            <a:schemeClr val="dk1"/>
          </a:lnRef>
          <a:fillRef idx="0">
            <a:schemeClr val="dk1"/>
          </a:fillRef>
          <a:effectRef idx="1">
            <a:schemeClr val="dk1"/>
          </a:effectRef>
          <a:fontRef idx="minor">
            <a:schemeClr val="tx1"/>
          </a:fontRef>
        </p:style>
      </p:cxnSp>
      <p:cxnSp>
        <p:nvCxnSpPr>
          <p:cNvPr id="30" name="直線コネクタ 29"/>
          <p:cNvCxnSpPr/>
          <p:nvPr/>
        </p:nvCxnSpPr>
        <p:spPr>
          <a:xfrm>
            <a:off x="2386208" y="3038441"/>
            <a:ext cx="817319" cy="1182830"/>
          </a:xfrm>
          <a:prstGeom prst="line">
            <a:avLst/>
          </a:prstGeom>
        </p:spPr>
        <p:style>
          <a:lnRef idx="2">
            <a:schemeClr val="dk1"/>
          </a:lnRef>
          <a:fillRef idx="0">
            <a:schemeClr val="dk1"/>
          </a:fillRef>
          <a:effectRef idx="1">
            <a:schemeClr val="dk1"/>
          </a:effectRef>
          <a:fontRef idx="minor">
            <a:schemeClr val="tx1"/>
          </a:fontRef>
        </p:style>
      </p:cxnSp>
      <p:cxnSp>
        <p:nvCxnSpPr>
          <p:cNvPr id="34" name="直線コネクタ 33"/>
          <p:cNvCxnSpPr>
            <a:endCxn id="23" idx="1"/>
          </p:cNvCxnSpPr>
          <p:nvPr/>
        </p:nvCxnSpPr>
        <p:spPr>
          <a:xfrm flipV="1">
            <a:off x="2386208" y="2622943"/>
            <a:ext cx="817319" cy="415498"/>
          </a:xfrm>
          <a:prstGeom prst="line">
            <a:avLst/>
          </a:prstGeom>
        </p:spPr>
        <p:style>
          <a:lnRef idx="2">
            <a:schemeClr val="dk1"/>
          </a:lnRef>
          <a:fillRef idx="0">
            <a:schemeClr val="dk1"/>
          </a:fillRef>
          <a:effectRef idx="1">
            <a:schemeClr val="dk1"/>
          </a:effectRef>
          <a:fontRef idx="minor">
            <a:schemeClr val="tx1"/>
          </a:fontRef>
        </p:style>
      </p:cxnSp>
      <p:cxnSp>
        <p:nvCxnSpPr>
          <p:cNvPr id="37" name="直線コネクタ 36"/>
          <p:cNvCxnSpPr/>
          <p:nvPr/>
        </p:nvCxnSpPr>
        <p:spPr>
          <a:xfrm>
            <a:off x="2386208" y="5219631"/>
            <a:ext cx="817319" cy="742758"/>
          </a:xfrm>
          <a:prstGeom prst="line">
            <a:avLst/>
          </a:prstGeom>
        </p:spPr>
        <p:style>
          <a:lnRef idx="2">
            <a:schemeClr val="dk1"/>
          </a:lnRef>
          <a:fillRef idx="0">
            <a:schemeClr val="dk1"/>
          </a:fillRef>
          <a:effectRef idx="1">
            <a:schemeClr val="dk1"/>
          </a:effectRef>
          <a:fontRef idx="minor">
            <a:schemeClr val="tx1"/>
          </a:fontRef>
        </p:style>
      </p:cxnSp>
      <p:sp>
        <p:nvSpPr>
          <p:cNvPr id="15" name="テキスト ボックス 14"/>
          <p:cNvSpPr txBox="1"/>
          <p:nvPr/>
        </p:nvSpPr>
        <p:spPr>
          <a:xfrm>
            <a:off x="2685265" y="414950"/>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16" name="スライド番号プレースホルダ 15"/>
          <p:cNvSpPr>
            <a:spLocks noGrp="1"/>
          </p:cNvSpPr>
          <p:nvPr>
            <p:ph type="sldNum" sz="quarter" idx="12"/>
          </p:nvPr>
        </p:nvSpPr>
        <p:spPr/>
        <p:txBody>
          <a:bodyPr/>
          <a:lstStyle/>
          <a:p>
            <a:fld id="{FC90A18A-17FE-B444-978C-E390924CF212}" type="slidenum">
              <a:rPr lang="ja-JP" altLang="en-US" smtClean="0"/>
              <a:pPr/>
              <a:t>9</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1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theme/theme1.xml><?xml version="1.0" encoding="utf-8"?>
<a:theme xmlns:a="http://schemas.openxmlformats.org/drawingml/2006/main" name="chukan_fix">
  <a:themeElements>
    <a:clrScheme name="ユーザー設定 8">
      <a:dk1>
        <a:sysClr val="windowText" lastClr="000000"/>
      </a:dk1>
      <a:lt1>
        <a:sysClr val="window" lastClr="FFFFFF"/>
      </a:lt1>
      <a:dk2>
        <a:srgbClr val="000103"/>
      </a:dk2>
      <a:lt2>
        <a:srgbClr val="FFFCF3"/>
      </a:lt2>
      <a:accent1>
        <a:srgbClr val="0012C0"/>
      </a:accent1>
      <a:accent2>
        <a:srgbClr val="FF4609"/>
      </a:accent2>
      <a:accent3>
        <a:srgbClr val="076C27"/>
      </a:accent3>
      <a:accent4>
        <a:srgbClr val="F4D307"/>
      </a:accent4>
      <a:accent5>
        <a:srgbClr val="52BEDE"/>
      </a:accent5>
      <a:accent6>
        <a:srgbClr val="FF740A"/>
      </a:accent6>
      <a:hlink>
        <a:srgbClr val="151C95"/>
      </a:hlink>
      <a:folHlink>
        <a:srgbClr val="7894D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アングル">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テーマ">
  <a:themeElements>
    <a:clrScheme name="アングル">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Office テーマ">
  <a:themeElements>
    <a:clrScheme name="アングル">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chukan_fix</Template>
  <TotalTime>4081</TotalTime>
  <Words>3975</Words>
  <Application>Microsoft Macintosh PowerPoint</Application>
  <PresentationFormat>画面に合わせる (4:3)</PresentationFormat>
  <Paragraphs>495</Paragraphs>
  <Slides>38</Slides>
  <Notes>35</Notes>
  <HiddenSlides>0</HiddenSlides>
  <MMClips>0</MMClips>
  <ScaleCrop>false</ScaleCrop>
  <HeadingPairs>
    <vt:vector size="4" baseType="variant">
      <vt:variant>
        <vt:lpstr>テーマ</vt:lpstr>
      </vt:variant>
      <vt:variant>
        <vt:i4>4</vt:i4>
      </vt:variant>
      <vt:variant>
        <vt:lpstr>スライド タイトル</vt:lpstr>
      </vt:variant>
      <vt:variant>
        <vt:i4>38</vt:i4>
      </vt:variant>
    </vt:vector>
  </HeadingPairs>
  <TitlesOfParts>
    <vt:vector size="42" baseType="lpstr">
      <vt:lpstr>chukan_fix</vt:lpstr>
      <vt:lpstr>Office テーマ</vt:lpstr>
      <vt:lpstr>1_Office テーマ</vt:lpstr>
      <vt:lpstr>2_Office テーマ</vt:lpstr>
      <vt:lpstr>クロス             と 快楽的買物行動との関係性</vt:lpstr>
      <vt:lpstr>研究の流れ</vt:lpstr>
      <vt:lpstr>こんな経験ありませんか？</vt:lpstr>
      <vt:lpstr>こんな経験ありませんか？</vt:lpstr>
      <vt:lpstr>こんな経験ありませんか？</vt:lpstr>
      <vt:lpstr>クロス・マーチャンダイジング</vt:lpstr>
      <vt:lpstr>問題意識</vt:lpstr>
      <vt:lpstr>研究の流れ</vt:lpstr>
      <vt:lpstr>先行研究</vt:lpstr>
      <vt:lpstr>購買動向分析</vt:lpstr>
      <vt:lpstr>購買動向分析</vt:lpstr>
      <vt:lpstr>事例研究</vt:lpstr>
      <vt:lpstr>快楽的買物行動</vt:lpstr>
      <vt:lpstr>現状</vt:lpstr>
      <vt:lpstr>研究目的</vt:lpstr>
      <vt:lpstr>研究の流れ</vt:lpstr>
      <vt:lpstr>冒頭の事例</vt:lpstr>
      <vt:lpstr>組み合わせの新しさ</vt:lpstr>
      <vt:lpstr>最適刺激水準</vt:lpstr>
      <vt:lpstr>最適刺激水準</vt:lpstr>
      <vt:lpstr>快楽的買い物行動</vt:lpstr>
      <vt:lpstr>最適刺激水準</vt:lpstr>
      <vt:lpstr>スキーマ①</vt:lpstr>
      <vt:lpstr>スキーマ②</vt:lpstr>
      <vt:lpstr>最適刺激水準</vt:lpstr>
      <vt:lpstr>研究対象</vt:lpstr>
      <vt:lpstr>仮説１</vt:lpstr>
      <vt:lpstr>消費者分類</vt:lpstr>
      <vt:lpstr>仮説２</vt:lpstr>
      <vt:lpstr>研究の流れ</vt:lpstr>
      <vt:lpstr>予備調査概要</vt:lpstr>
      <vt:lpstr>予備調査結果</vt:lpstr>
      <vt:lpstr>本調査概要</vt:lpstr>
      <vt:lpstr>実験刺激</vt:lpstr>
      <vt:lpstr>質問尺度及び尺度</vt:lpstr>
      <vt:lpstr>参考文献</vt:lpstr>
      <vt:lpstr>参考URL</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クロスMD</dc:title>
  <dc:creator>須田 雅子</dc:creator>
  <cp:lastModifiedBy>Tsuchihashi Haruko</cp:lastModifiedBy>
  <cp:revision>147</cp:revision>
  <dcterms:created xsi:type="dcterms:W3CDTF">2012-12-03T16:44:51Z</dcterms:created>
  <dcterms:modified xsi:type="dcterms:W3CDTF">2012-12-18T15:23:12Z</dcterms:modified>
</cp:coreProperties>
</file>